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6" r:id="rId2"/>
    <p:sldId id="309" r:id="rId3"/>
    <p:sldId id="335" r:id="rId4"/>
    <p:sldId id="259" r:id="rId5"/>
    <p:sldId id="260" r:id="rId6"/>
    <p:sldId id="261" r:id="rId7"/>
    <p:sldId id="267" r:id="rId8"/>
    <p:sldId id="277" r:id="rId9"/>
    <p:sldId id="287" r:id="rId10"/>
    <p:sldId id="288" r:id="rId11"/>
    <p:sldId id="320" r:id="rId12"/>
    <p:sldId id="319" r:id="rId13"/>
    <p:sldId id="327" r:id="rId14"/>
    <p:sldId id="326" r:id="rId15"/>
    <p:sldId id="328" r:id="rId16"/>
    <p:sldId id="329" r:id="rId17"/>
    <p:sldId id="294" r:id="rId18"/>
    <p:sldId id="330" r:id="rId19"/>
    <p:sldId id="331" r:id="rId20"/>
    <p:sldId id="332" r:id="rId21"/>
    <p:sldId id="333" r:id="rId22"/>
    <p:sldId id="262" r:id="rId23"/>
    <p:sldId id="273" r:id="rId24"/>
    <p:sldId id="263" r:id="rId25"/>
    <p:sldId id="290" r:id="rId26"/>
    <p:sldId id="291" r:id="rId27"/>
    <p:sldId id="292" r:id="rId28"/>
    <p:sldId id="336" r:id="rId29"/>
    <p:sldId id="337" r:id="rId30"/>
    <p:sldId id="348" r:id="rId31"/>
    <p:sldId id="321" r:id="rId32"/>
    <p:sldId id="322" r:id="rId33"/>
    <p:sldId id="323" r:id="rId34"/>
    <p:sldId id="274" r:id="rId35"/>
    <p:sldId id="29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534" y="14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Major</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Sheet1!$A$2</c:f>
              <c:strCache>
                <c:ptCount val="1"/>
                <c:pt idx="0">
                  <c:v>Computer Science</c:v>
                </c:pt>
              </c:strCache>
            </c:strRef>
          </c:cat>
          <c:val>
            <c:numRef>
              <c:f>Sheet1!$B$2</c:f>
              <c:numCache>
                <c:formatCode>General</c:formatCode>
                <c:ptCount val="1"/>
                <c:pt idx="0">
                  <c:v>22</c:v>
                </c:pt>
              </c:numCache>
            </c:numRef>
          </c:val>
          <c:extLst>
            <c:ext xmlns:c16="http://schemas.microsoft.com/office/drawing/2014/chart" uri="{C3380CC4-5D6E-409C-BE32-E72D297353CC}">
              <c16:uniqueId val="{00000000-052C-4DEB-8CD2-87ED0A624F11}"/>
            </c:ext>
          </c:extLst>
        </c:ser>
        <c:dLbls>
          <c:showLegendKey val="0"/>
          <c:showVal val="0"/>
          <c:showCatName val="0"/>
          <c:showSerName val="0"/>
          <c:showPercent val="1"/>
          <c:showBubbleSize val="0"/>
          <c:showLeaderLines val="1"/>
        </c:dLbls>
      </c:pie3DChart>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5D7C4-3410-4D0F-B36E-554D22197CE6}" type="doc">
      <dgm:prSet loTypeId="urn:microsoft.com/office/officeart/2005/8/layout/chevron2" loCatId="list" qsTypeId="urn:microsoft.com/office/officeart/2005/8/quickstyle/simple4" qsCatId="simple" csTypeId="urn:microsoft.com/office/officeart/2005/8/colors/colorful1#1" csCatId="colorful" phldr="1"/>
      <dgm:spPr/>
      <dgm:t>
        <a:bodyPr/>
        <a:lstStyle/>
        <a:p>
          <a:endParaRPr lang="en-US"/>
        </a:p>
      </dgm:t>
    </dgm:pt>
    <dgm:pt modelId="{9DCB681B-A449-4B0F-BA50-7457DA02F5A9}">
      <dgm:prSet phldrT="[Text]"/>
      <dgm:spPr/>
      <dgm:t>
        <a:bodyPr/>
        <a:lstStyle/>
        <a:p>
          <a:r>
            <a:rPr lang="en-US" dirty="0"/>
            <a:t>5%</a:t>
          </a:r>
        </a:p>
      </dgm:t>
    </dgm:pt>
    <dgm:pt modelId="{FA5D46A2-D628-4286-85E9-674D60EAF93B}" type="parTrans" cxnId="{8517771E-83D0-40BC-B39D-2A23BF92DE2A}">
      <dgm:prSet/>
      <dgm:spPr/>
      <dgm:t>
        <a:bodyPr/>
        <a:lstStyle/>
        <a:p>
          <a:endParaRPr lang="en-US"/>
        </a:p>
      </dgm:t>
    </dgm:pt>
    <dgm:pt modelId="{059ABB7C-98CA-4BB1-8CBB-A0A9CC7E1955}" type="sibTrans" cxnId="{8517771E-83D0-40BC-B39D-2A23BF92DE2A}">
      <dgm:prSet/>
      <dgm:spPr/>
      <dgm:t>
        <a:bodyPr/>
        <a:lstStyle/>
        <a:p>
          <a:endParaRPr lang="en-US"/>
        </a:p>
      </dgm:t>
    </dgm:pt>
    <dgm:pt modelId="{E21E4EEB-49D4-459E-A41F-AD578CB2F078}">
      <dgm:prSet phldrT="[Text]"/>
      <dgm:spPr/>
      <dgm:t>
        <a:bodyPr/>
        <a:lstStyle/>
        <a:p>
          <a:r>
            <a:rPr lang="en-US" dirty="0"/>
            <a:t>Initial Backlog</a:t>
          </a:r>
        </a:p>
      </dgm:t>
    </dgm:pt>
    <dgm:pt modelId="{FD726678-A338-4036-A7CC-A06EC8BC950C}" type="parTrans" cxnId="{5E03DD40-2876-497F-B032-E45935AA0E97}">
      <dgm:prSet/>
      <dgm:spPr/>
      <dgm:t>
        <a:bodyPr/>
        <a:lstStyle/>
        <a:p>
          <a:endParaRPr lang="en-US"/>
        </a:p>
      </dgm:t>
    </dgm:pt>
    <dgm:pt modelId="{FF2F222F-8F9B-4118-B542-950F520C517F}" type="sibTrans" cxnId="{5E03DD40-2876-497F-B032-E45935AA0E97}">
      <dgm:prSet/>
      <dgm:spPr/>
      <dgm:t>
        <a:bodyPr/>
        <a:lstStyle/>
        <a:p>
          <a:endParaRPr lang="en-US"/>
        </a:p>
      </dgm:t>
    </dgm:pt>
    <dgm:pt modelId="{541F8F55-61A2-4D8F-A3C7-B3F1836D61B9}">
      <dgm:prSet phldrT="[Text]"/>
      <dgm:spPr/>
      <dgm:t>
        <a:bodyPr/>
        <a:lstStyle/>
        <a:p>
          <a:r>
            <a:rPr lang="en-US" dirty="0"/>
            <a:t>10%</a:t>
          </a:r>
        </a:p>
      </dgm:t>
    </dgm:pt>
    <dgm:pt modelId="{150608E5-1145-43B0-852A-822CEFDC4C45}" type="parTrans" cxnId="{9890B2AD-568A-45E8-B1DB-4D64950D6173}">
      <dgm:prSet/>
      <dgm:spPr/>
      <dgm:t>
        <a:bodyPr/>
        <a:lstStyle/>
        <a:p>
          <a:endParaRPr lang="en-US"/>
        </a:p>
      </dgm:t>
    </dgm:pt>
    <dgm:pt modelId="{BFB284BB-749C-4BFA-8F3B-07A3CA7E2A89}" type="sibTrans" cxnId="{9890B2AD-568A-45E8-B1DB-4D64950D6173}">
      <dgm:prSet/>
      <dgm:spPr/>
      <dgm:t>
        <a:bodyPr/>
        <a:lstStyle/>
        <a:p>
          <a:endParaRPr lang="en-US"/>
        </a:p>
      </dgm:t>
    </dgm:pt>
    <dgm:pt modelId="{96D2D17D-5E65-46D6-AD34-7A6F5C11FD58}">
      <dgm:prSet phldrT="[Text]"/>
      <dgm:spPr/>
      <dgm:t>
        <a:bodyPr/>
        <a:lstStyle/>
        <a:p>
          <a:r>
            <a:rPr lang="en-US" dirty="0"/>
            <a:t>Sprint Reflections</a:t>
          </a:r>
        </a:p>
      </dgm:t>
    </dgm:pt>
    <dgm:pt modelId="{0EC43BCC-0179-4E65-BAA9-99E00FE3EA4C}" type="parTrans" cxnId="{B5BD70FD-2E62-4303-B0F1-88DD2F02A901}">
      <dgm:prSet/>
      <dgm:spPr/>
      <dgm:t>
        <a:bodyPr/>
        <a:lstStyle/>
        <a:p>
          <a:endParaRPr lang="en-US"/>
        </a:p>
      </dgm:t>
    </dgm:pt>
    <dgm:pt modelId="{3EF8087F-39ED-4022-9793-DBC691B5E758}" type="sibTrans" cxnId="{B5BD70FD-2E62-4303-B0F1-88DD2F02A901}">
      <dgm:prSet/>
      <dgm:spPr/>
      <dgm:t>
        <a:bodyPr/>
        <a:lstStyle/>
        <a:p>
          <a:endParaRPr lang="en-US"/>
        </a:p>
      </dgm:t>
    </dgm:pt>
    <dgm:pt modelId="{B049C52A-7260-4569-B6F1-EFDBE2029289}">
      <dgm:prSet phldrT="[Text]"/>
      <dgm:spPr/>
      <dgm:t>
        <a:bodyPr/>
        <a:lstStyle/>
        <a:p>
          <a:r>
            <a:rPr lang="en-US" dirty="0"/>
            <a:t>60%</a:t>
          </a:r>
        </a:p>
      </dgm:t>
    </dgm:pt>
    <dgm:pt modelId="{BB67C664-16F4-4211-8B2A-493B73613A20}" type="parTrans" cxnId="{987C4284-6313-444D-B458-6D8E1B5D4E38}">
      <dgm:prSet/>
      <dgm:spPr/>
      <dgm:t>
        <a:bodyPr/>
        <a:lstStyle/>
        <a:p>
          <a:endParaRPr lang="en-US"/>
        </a:p>
      </dgm:t>
    </dgm:pt>
    <dgm:pt modelId="{0F2CB75A-113F-40FB-85A5-E1F85BB1D987}" type="sibTrans" cxnId="{987C4284-6313-444D-B458-6D8E1B5D4E38}">
      <dgm:prSet/>
      <dgm:spPr/>
      <dgm:t>
        <a:bodyPr/>
        <a:lstStyle/>
        <a:p>
          <a:endParaRPr lang="en-US"/>
        </a:p>
      </dgm:t>
    </dgm:pt>
    <dgm:pt modelId="{C37FE8F2-5B74-46AC-A600-F26A2A536EA1}">
      <dgm:prSet phldrT="[Text]"/>
      <dgm:spPr/>
      <dgm:t>
        <a:bodyPr/>
        <a:lstStyle/>
        <a:p>
          <a:r>
            <a:rPr lang="en-US" dirty="0"/>
            <a:t>Sprints</a:t>
          </a:r>
        </a:p>
      </dgm:t>
    </dgm:pt>
    <dgm:pt modelId="{02B7F016-AB13-4AC7-BA88-D94185302507}" type="parTrans" cxnId="{5B10CBB4-74C1-4BBF-A079-D6B46A4D977A}">
      <dgm:prSet/>
      <dgm:spPr/>
      <dgm:t>
        <a:bodyPr/>
        <a:lstStyle/>
        <a:p>
          <a:endParaRPr lang="en-US"/>
        </a:p>
      </dgm:t>
    </dgm:pt>
    <dgm:pt modelId="{A9283536-BE00-44DF-948A-D313E517CDB9}" type="sibTrans" cxnId="{5B10CBB4-74C1-4BBF-A079-D6B46A4D977A}">
      <dgm:prSet/>
      <dgm:spPr/>
      <dgm:t>
        <a:bodyPr/>
        <a:lstStyle/>
        <a:p>
          <a:endParaRPr lang="en-US"/>
        </a:p>
      </dgm:t>
    </dgm:pt>
    <dgm:pt modelId="{0BF2DAEE-DC2F-460F-BC1C-CC119BE78016}">
      <dgm:prSet phldrT="[Text]"/>
      <dgm:spPr/>
      <dgm:t>
        <a:bodyPr/>
        <a:lstStyle/>
        <a:p>
          <a:r>
            <a:rPr lang="en-US" dirty="0"/>
            <a:t>10%</a:t>
          </a:r>
        </a:p>
      </dgm:t>
    </dgm:pt>
    <dgm:pt modelId="{A43B8E4C-D013-4020-845B-D7587AB0A98B}" type="parTrans" cxnId="{DF21D3A8-2ED3-491D-818D-BC8102F9CC01}">
      <dgm:prSet/>
      <dgm:spPr/>
      <dgm:t>
        <a:bodyPr/>
        <a:lstStyle/>
        <a:p>
          <a:endParaRPr lang="en-US"/>
        </a:p>
      </dgm:t>
    </dgm:pt>
    <dgm:pt modelId="{C33F1127-8C6E-443B-A270-2A69F4E63623}" type="sibTrans" cxnId="{DF21D3A8-2ED3-491D-818D-BC8102F9CC01}">
      <dgm:prSet/>
      <dgm:spPr/>
      <dgm:t>
        <a:bodyPr/>
        <a:lstStyle/>
        <a:p>
          <a:endParaRPr lang="en-US"/>
        </a:p>
      </dgm:t>
    </dgm:pt>
    <dgm:pt modelId="{3B25BABD-168D-42F8-9101-7ED6950DBF5B}">
      <dgm:prSet phldrT="[Text]"/>
      <dgm:spPr/>
      <dgm:t>
        <a:bodyPr/>
        <a:lstStyle/>
        <a:p>
          <a:r>
            <a:rPr lang="en-US" dirty="0"/>
            <a:t>Final Presentation</a:t>
          </a:r>
        </a:p>
      </dgm:t>
    </dgm:pt>
    <dgm:pt modelId="{87361902-039E-49A0-A83D-93C9FD05F303}" type="parTrans" cxnId="{E93F2254-CC00-46FB-8527-7829F2493778}">
      <dgm:prSet/>
      <dgm:spPr/>
      <dgm:t>
        <a:bodyPr/>
        <a:lstStyle/>
        <a:p>
          <a:endParaRPr lang="en-US"/>
        </a:p>
      </dgm:t>
    </dgm:pt>
    <dgm:pt modelId="{FD653E33-5C5F-4254-86B0-431CDDCCEE65}" type="sibTrans" cxnId="{E93F2254-CC00-46FB-8527-7829F2493778}">
      <dgm:prSet/>
      <dgm:spPr/>
      <dgm:t>
        <a:bodyPr/>
        <a:lstStyle/>
        <a:p>
          <a:endParaRPr lang="en-US"/>
        </a:p>
      </dgm:t>
    </dgm:pt>
    <dgm:pt modelId="{3B4D9C93-D25F-4DF1-8233-1339FE734F13}">
      <dgm:prSet phldrT="[Text]"/>
      <dgm:spPr/>
      <dgm:t>
        <a:bodyPr/>
        <a:lstStyle/>
        <a:p>
          <a:r>
            <a:rPr lang="en-US" dirty="0"/>
            <a:t>15%</a:t>
          </a:r>
        </a:p>
      </dgm:t>
    </dgm:pt>
    <dgm:pt modelId="{A6875DA7-E655-4ED7-AA56-6A4433E17767}" type="parTrans" cxnId="{B1627F17-6488-4C32-8A3B-AECADC886569}">
      <dgm:prSet/>
      <dgm:spPr/>
      <dgm:t>
        <a:bodyPr/>
        <a:lstStyle/>
        <a:p>
          <a:endParaRPr lang="en-US"/>
        </a:p>
      </dgm:t>
    </dgm:pt>
    <dgm:pt modelId="{389A0FC0-905C-40EE-8838-2B58CB63BAA2}" type="sibTrans" cxnId="{B1627F17-6488-4C32-8A3B-AECADC886569}">
      <dgm:prSet/>
      <dgm:spPr/>
      <dgm:t>
        <a:bodyPr/>
        <a:lstStyle/>
        <a:p>
          <a:endParaRPr lang="en-US"/>
        </a:p>
      </dgm:t>
    </dgm:pt>
    <dgm:pt modelId="{F0EC82A6-FFE7-47ED-BFFA-271C5BC38A99}">
      <dgm:prSet phldrT="[Text]"/>
      <dgm:spPr/>
      <dgm:t>
        <a:bodyPr/>
        <a:lstStyle/>
        <a:p>
          <a:r>
            <a:rPr lang="en-US"/>
            <a:t>Attendance</a:t>
          </a:r>
          <a:endParaRPr lang="en-US" dirty="0"/>
        </a:p>
      </dgm:t>
    </dgm:pt>
    <dgm:pt modelId="{4525C8E1-2EB0-4AB6-ADF5-F15F422C44AD}" type="parTrans" cxnId="{B48325BE-685F-44BE-AD22-EC0EF4F21475}">
      <dgm:prSet/>
      <dgm:spPr/>
      <dgm:t>
        <a:bodyPr/>
        <a:lstStyle/>
        <a:p>
          <a:endParaRPr lang="en-US"/>
        </a:p>
      </dgm:t>
    </dgm:pt>
    <dgm:pt modelId="{0B8BBE4F-F543-42BD-B0D8-747837E86EA6}" type="sibTrans" cxnId="{B48325BE-685F-44BE-AD22-EC0EF4F21475}">
      <dgm:prSet/>
      <dgm:spPr/>
      <dgm:t>
        <a:bodyPr/>
        <a:lstStyle/>
        <a:p>
          <a:endParaRPr lang="en-US"/>
        </a:p>
      </dgm:t>
    </dgm:pt>
    <dgm:pt modelId="{5FBAFC0E-7DA1-4306-8A55-11D55F8855FE}" type="pres">
      <dgm:prSet presAssocID="{7D65D7C4-3410-4D0F-B36E-554D22197CE6}" presName="linearFlow" presStyleCnt="0">
        <dgm:presLayoutVars>
          <dgm:dir/>
          <dgm:animLvl val="lvl"/>
          <dgm:resizeHandles val="exact"/>
        </dgm:presLayoutVars>
      </dgm:prSet>
      <dgm:spPr/>
    </dgm:pt>
    <dgm:pt modelId="{6A4B5EB3-2B54-461B-8FEB-C23CB7E64CB9}" type="pres">
      <dgm:prSet presAssocID="{9DCB681B-A449-4B0F-BA50-7457DA02F5A9}" presName="composite" presStyleCnt="0"/>
      <dgm:spPr/>
    </dgm:pt>
    <dgm:pt modelId="{B2E9252A-9110-47DD-99A9-4B4FFF804121}" type="pres">
      <dgm:prSet presAssocID="{9DCB681B-A449-4B0F-BA50-7457DA02F5A9}" presName="parentText" presStyleLbl="alignNode1" presStyleIdx="0" presStyleCnt="5">
        <dgm:presLayoutVars>
          <dgm:chMax val="1"/>
          <dgm:bulletEnabled val="1"/>
        </dgm:presLayoutVars>
      </dgm:prSet>
      <dgm:spPr/>
    </dgm:pt>
    <dgm:pt modelId="{FA66920B-8472-48DC-9AE9-58BA76ED5B1B}" type="pres">
      <dgm:prSet presAssocID="{9DCB681B-A449-4B0F-BA50-7457DA02F5A9}" presName="descendantText" presStyleLbl="alignAcc1" presStyleIdx="0" presStyleCnt="5">
        <dgm:presLayoutVars>
          <dgm:bulletEnabled val="1"/>
        </dgm:presLayoutVars>
      </dgm:prSet>
      <dgm:spPr/>
    </dgm:pt>
    <dgm:pt modelId="{B9095857-0666-4452-BA35-D2688619F596}" type="pres">
      <dgm:prSet presAssocID="{059ABB7C-98CA-4BB1-8CBB-A0A9CC7E1955}" presName="sp" presStyleCnt="0"/>
      <dgm:spPr/>
    </dgm:pt>
    <dgm:pt modelId="{960FD8F8-F05E-409C-B1D6-4498173727D6}" type="pres">
      <dgm:prSet presAssocID="{B049C52A-7260-4569-B6F1-EFDBE2029289}" presName="composite" presStyleCnt="0"/>
      <dgm:spPr/>
    </dgm:pt>
    <dgm:pt modelId="{7E71CD12-1082-47CA-87B3-12613A0737EA}" type="pres">
      <dgm:prSet presAssocID="{B049C52A-7260-4569-B6F1-EFDBE2029289}" presName="parentText" presStyleLbl="alignNode1" presStyleIdx="1" presStyleCnt="5">
        <dgm:presLayoutVars>
          <dgm:chMax val="1"/>
          <dgm:bulletEnabled val="1"/>
        </dgm:presLayoutVars>
      </dgm:prSet>
      <dgm:spPr/>
    </dgm:pt>
    <dgm:pt modelId="{16C2F014-1391-4305-8E8A-13FD0C4DDE0F}" type="pres">
      <dgm:prSet presAssocID="{B049C52A-7260-4569-B6F1-EFDBE2029289}" presName="descendantText" presStyleLbl="alignAcc1" presStyleIdx="1" presStyleCnt="5">
        <dgm:presLayoutVars>
          <dgm:bulletEnabled val="1"/>
        </dgm:presLayoutVars>
      </dgm:prSet>
      <dgm:spPr/>
    </dgm:pt>
    <dgm:pt modelId="{B2B452C6-A696-4BD4-A789-EABB48E5BE50}" type="pres">
      <dgm:prSet presAssocID="{0F2CB75A-113F-40FB-85A5-E1F85BB1D987}" presName="sp" presStyleCnt="0"/>
      <dgm:spPr/>
    </dgm:pt>
    <dgm:pt modelId="{93DEE6F8-83B6-426E-858D-48337B03866A}" type="pres">
      <dgm:prSet presAssocID="{0BF2DAEE-DC2F-460F-BC1C-CC119BE78016}" presName="composite" presStyleCnt="0"/>
      <dgm:spPr/>
    </dgm:pt>
    <dgm:pt modelId="{9593E034-9A9A-4D8A-9E5C-498E57052ADE}" type="pres">
      <dgm:prSet presAssocID="{0BF2DAEE-DC2F-460F-BC1C-CC119BE78016}" presName="parentText" presStyleLbl="alignNode1" presStyleIdx="2" presStyleCnt="5">
        <dgm:presLayoutVars>
          <dgm:chMax val="1"/>
          <dgm:bulletEnabled val="1"/>
        </dgm:presLayoutVars>
      </dgm:prSet>
      <dgm:spPr/>
    </dgm:pt>
    <dgm:pt modelId="{DB6BC887-9D80-401D-93D9-EF67D52D7142}" type="pres">
      <dgm:prSet presAssocID="{0BF2DAEE-DC2F-460F-BC1C-CC119BE78016}" presName="descendantText" presStyleLbl="alignAcc1" presStyleIdx="2" presStyleCnt="5">
        <dgm:presLayoutVars>
          <dgm:bulletEnabled val="1"/>
        </dgm:presLayoutVars>
      </dgm:prSet>
      <dgm:spPr/>
    </dgm:pt>
    <dgm:pt modelId="{CE813008-441F-4DA0-99BD-AC0AB9F73E19}" type="pres">
      <dgm:prSet presAssocID="{C33F1127-8C6E-443B-A270-2A69F4E63623}" presName="sp" presStyleCnt="0"/>
      <dgm:spPr/>
    </dgm:pt>
    <dgm:pt modelId="{2632B4E3-2185-4776-9B75-638C2E6142E2}" type="pres">
      <dgm:prSet presAssocID="{541F8F55-61A2-4D8F-A3C7-B3F1836D61B9}" presName="composite" presStyleCnt="0"/>
      <dgm:spPr/>
    </dgm:pt>
    <dgm:pt modelId="{D59C1118-769E-4A7B-8619-1DDA2C40A4B4}" type="pres">
      <dgm:prSet presAssocID="{541F8F55-61A2-4D8F-A3C7-B3F1836D61B9}" presName="parentText" presStyleLbl="alignNode1" presStyleIdx="3" presStyleCnt="5">
        <dgm:presLayoutVars>
          <dgm:chMax val="1"/>
          <dgm:bulletEnabled val="1"/>
        </dgm:presLayoutVars>
      </dgm:prSet>
      <dgm:spPr/>
    </dgm:pt>
    <dgm:pt modelId="{22E18EA8-3B90-433C-81D2-63E8FCF45856}" type="pres">
      <dgm:prSet presAssocID="{541F8F55-61A2-4D8F-A3C7-B3F1836D61B9}" presName="descendantText" presStyleLbl="alignAcc1" presStyleIdx="3" presStyleCnt="5">
        <dgm:presLayoutVars>
          <dgm:bulletEnabled val="1"/>
        </dgm:presLayoutVars>
      </dgm:prSet>
      <dgm:spPr/>
    </dgm:pt>
    <dgm:pt modelId="{BDDD8E6D-E936-4A0E-85FD-2F16FDEB54EF}" type="pres">
      <dgm:prSet presAssocID="{BFB284BB-749C-4BFA-8F3B-07A3CA7E2A89}" presName="sp" presStyleCnt="0"/>
      <dgm:spPr/>
    </dgm:pt>
    <dgm:pt modelId="{77412C74-B1A4-40A0-B843-A8ACEA4045B1}" type="pres">
      <dgm:prSet presAssocID="{3B4D9C93-D25F-4DF1-8233-1339FE734F13}" presName="composite" presStyleCnt="0"/>
      <dgm:spPr/>
    </dgm:pt>
    <dgm:pt modelId="{9FD313F2-D0D2-44D0-B9EC-65B0B647FE91}" type="pres">
      <dgm:prSet presAssocID="{3B4D9C93-D25F-4DF1-8233-1339FE734F13}" presName="parentText" presStyleLbl="alignNode1" presStyleIdx="4" presStyleCnt="5">
        <dgm:presLayoutVars>
          <dgm:chMax val="1"/>
          <dgm:bulletEnabled val="1"/>
        </dgm:presLayoutVars>
      </dgm:prSet>
      <dgm:spPr/>
    </dgm:pt>
    <dgm:pt modelId="{EDC05E6A-3C20-4002-AE1D-5AAA6A750620}" type="pres">
      <dgm:prSet presAssocID="{3B4D9C93-D25F-4DF1-8233-1339FE734F13}" presName="descendantText" presStyleLbl="alignAcc1" presStyleIdx="4" presStyleCnt="5">
        <dgm:presLayoutVars>
          <dgm:bulletEnabled val="1"/>
        </dgm:presLayoutVars>
      </dgm:prSet>
      <dgm:spPr/>
    </dgm:pt>
  </dgm:ptLst>
  <dgm:cxnLst>
    <dgm:cxn modelId="{B1627F17-6488-4C32-8A3B-AECADC886569}" srcId="{7D65D7C4-3410-4D0F-B36E-554D22197CE6}" destId="{3B4D9C93-D25F-4DF1-8233-1339FE734F13}" srcOrd="4" destOrd="0" parTransId="{A6875DA7-E655-4ED7-AA56-6A4433E17767}" sibTransId="{389A0FC0-905C-40EE-8838-2B58CB63BAA2}"/>
    <dgm:cxn modelId="{8517771E-83D0-40BC-B39D-2A23BF92DE2A}" srcId="{7D65D7C4-3410-4D0F-B36E-554D22197CE6}" destId="{9DCB681B-A449-4B0F-BA50-7457DA02F5A9}" srcOrd="0" destOrd="0" parTransId="{FA5D46A2-D628-4286-85E9-674D60EAF93B}" sibTransId="{059ABB7C-98CA-4BB1-8CBB-A0A9CC7E1955}"/>
    <dgm:cxn modelId="{80AEC224-F9C2-4D82-8BA1-2D6D23681855}" type="presOf" srcId="{E21E4EEB-49D4-459E-A41F-AD578CB2F078}" destId="{FA66920B-8472-48DC-9AE9-58BA76ED5B1B}" srcOrd="0" destOrd="0" presId="urn:microsoft.com/office/officeart/2005/8/layout/chevron2"/>
    <dgm:cxn modelId="{02E9F632-CD38-4BE1-AA8C-83BBA4CD93E2}" type="presOf" srcId="{C37FE8F2-5B74-46AC-A600-F26A2A536EA1}" destId="{16C2F014-1391-4305-8E8A-13FD0C4DDE0F}" srcOrd="0" destOrd="0" presId="urn:microsoft.com/office/officeart/2005/8/layout/chevron2"/>
    <dgm:cxn modelId="{5E03DD40-2876-497F-B032-E45935AA0E97}" srcId="{9DCB681B-A449-4B0F-BA50-7457DA02F5A9}" destId="{E21E4EEB-49D4-459E-A41F-AD578CB2F078}" srcOrd="0" destOrd="0" parTransId="{FD726678-A338-4036-A7CC-A06EC8BC950C}" sibTransId="{FF2F222F-8F9B-4118-B542-950F520C517F}"/>
    <dgm:cxn modelId="{663EAA42-0796-40A5-930E-2A0C7FDF292B}" type="presOf" srcId="{541F8F55-61A2-4D8F-A3C7-B3F1836D61B9}" destId="{D59C1118-769E-4A7B-8619-1DDA2C40A4B4}" srcOrd="0" destOrd="0" presId="urn:microsoft.com/office/officeart/2005/8/layout/chevron2"/>
    <dgm:cxn modelId="{E93F2254-CC00-46FB-8527-7829F2493778}" srcId="{0BF2DAEE-DC2F-460F-BC1C-CC119BE78016}" destId="{3B25BABD-168D-42F8-9101-7ED6950DBF5B}" srcOrd="0" destOrd="0" parTransId="{87361902-039E-49A0-A83D-93C9FD05F303}" sibTransId="{FD653E33-5C5F-4254-86B0-431CDDCCEE65}"/>
    <dgm:cxn modelId="{F0B0C356-2315-4C7E-BF6B-06F197735D79}" type="presOf" srcId="{3B25BABD-168D-42F8-9101-7ED6950DBF5B}" destId="{DB6BC887-9D80-401D-93D9-EF67D52D7142}" srcOrd="0" destOrd="0" presId="urn:microsoft.com/office/officeart/2005/8/layout/chevron2"/>
    <dgm:cxn modelId="{9745FF57-B5C2-4C22-AF78-16E2EDA8C508}" type="presOf" srcId="{7D65D7C4-3410-4D0F-B36E-554D22197CE6}" destId="{5FBAFC0E-7DA1-4306-8A55-11D55F8855FE}" srcOrd="0" destOrd="0" presId="urn:microsoft.com/office/officeart/2005/8/layout/chevron2"/>
    <dgm:cxn modelId="{AB536559-EFF1-4367-B1F6-0B8976431F7F}" type="presOf" srcId="{96D2D17D-5E65-46D6-AD34-7A6F5C11FD58}" destId="{22E18EA8-3B90-433C-81D2-63E8FCF45856}" srcOrd="0" destOrd="0" presId="urn:microsoft.com/office/officeart/2005/8/layout/chevron2"/>
    <dgm:cxn modelId="{987C4284-6313-444D-B458-6D8E1B5D4E38}" srcId="{7D65D7C4-3410-4D0F-B36E-554D22197CE6}" destId="{B049C52A-7260-4569-B6F1-EFDBE2029289}" srcOrd="1" destOrd="0" parTransId="{BB67C664-16F4-4211-8B2A-493B73613A20}" sibTransId="{0F2CB75A-113F-40FB-85A5-E1F85BB1D987}"/>
    <dgm:cxn modelId="{549B6688-5AC5-4F3C-92B9-0B834BCB5020}" type="presOf" srcId="{0BF2DAEE-DC2F-460F-BC1C-CC119BE78016}" destId="{9593E034-9A9A-4D8A-9E5C-498E57052ADE}" srcOrd="0" destOrd="0" presId="urn:microsoft.com/office/officeart/2005/8/layout/chevron2"/>
    <dgm:cxn modelId="{CC0B0489-12E6-41C9-AC32-A8CBCB7584FE}" type="presOf" srcId="{F0EC82A6-FFE7-47ED-BFFA-271C5BC38A99}" destId="{EDC05E6A-3C20-4002-AE1D-5AAA6A750620}" srcOrd="0" destOrd="0" presId="urn:microsoft.com/office/officeart/2005/8/layout/chevron2"/>
    <dgm:cxn modelId="{DF21D3A8-2ED3-491D-818D-BC8102F9CC01}" srcId="{7D65D7C4-3410-4D0F-B36E-554D22197CE6}" destId="{0BF2DAEE-DC2F-460F-BC1C-CC119BE78016}" srcOrd="2" destOrd="0" parTransId="{A43B8E4C-D013-4020-845B-D7587AB0A98B}" sibTransId="{C33F1127-8C6E-443B-A270-2A69F4E63623}"/>
    <dgm:cxn modelId="{9890B2AD-568A-45E8-B1DB-4D64950D6173}" srcId="{7D65D7C4-3410-4D0F-B36E-554D22197CE6}" destId="{541F8F55-61A2-4D8F-A3C7-B3F1836D61B9}" srcOrd="3" destOrd="0" parTransId="{150608E5-1145-43B0-852A-822CEFDC4C45}" sibTransId="{BFB284BB-749C-4BFA-8F3B-07A3CA7E2A89}"/>
    <dgm:cxn modelId="{5B10CBB4-74C1-4BBF-A079-D6B46A4D977A}" srcId="{B049C52A-7260-4569-B6F1-EFDBE2029289}" destId="{C37FE8F2-5B74-46AC-A600-F26A2A536EA1}" srcOrd="0" destOrd="0" parTransId="{02B7F016-AB13-4AC7-BA88-D94185302507}" sibTransId="{A9283536-BE00-44DF-948A-D313E517CDB9}"/>
    <dgm:cxn modelId="{B48325BE-685F-44BE-AD22-EC0EF4F21475}" srcId="{3B4D9C93-D25F-4DF1-8233-1339FE734F13}" destId="{F0EC82A6-FFE7-47ED-BFFA-271C5BC38A99}" srcOrd="0" destOrd="0" parTransId="{4525C8E1-2EB0-4AB6-ADF5-F15F422C44AD}" sibTransId="{0B8BBE4F-F543-42BD-B0D8-747837E86EA6}"/>
    <dgm:cxn modelId="{CB648DBE-4154-4AA9-ADED-45BA78869C81}" type="presOf" srcId="{B049C52A-7260-4569-B6F1-EFDBE2029289}" destId="{7E71CD12-1082-47CA-87B3-12613A0737EA}" srcOrd="0" destOrd="0" presId="urn:microsoft.com/office/officeart/2005/8/layout/chevron2"/>
    <dgm:cxn modelId="{0F629FCB-424D-491C-B7B8-7E802ADACA07}" type="presOf" srcId="{9DCB681B-A449-4B0F-BA50-7457DA02F5A9}" destId="{B2E9252A-9110-47DD-99A9-4B4FFF804121}" srcOrd="0" destOrd="0" presId="urn:microsoft.com/office/officeart/2005/8/layout/chevron2"/>
    <dgm:cxn modelId="{FFB1C6FB-9874-40C3-A4F2-01661462F686}" type="presOf" srcId="{3B4D9C93-D25F-4DF1-8233-1339FE734F13}" destId="{9FD313F2-D0D2-44D0-B9EC-65B0B647FE91}" srcOrd="0" destOrd="0" presId="urn:microsoft.com/office/officeart/2005/8/layout/chevron2"/>
    <dgm:cxn modelId="{B5BD70FD-2E62-4303-B0F1-88DD2F02A901}" srcId="{541F8F55-61A2-4D8F-A3C7-B3F1836D61B9}" destId="{96D2D17D-5E65-46D6-AD34-7A6F5C11FD58}" srcOrd="0" destOrd="0" parTransId="{0EC43BCC-0179-4E65-BAA9-99E00FE3EA4C}" sibTransId="{3EF8087F-39ED-4022-9793-DBC691B5E758}"/>
    <dgm:cxn modelId="{C8428940-DD08-4D5E-80C6-D2CAC18C2007}" type="presParOf" srcId="{5FBAFC0E-7DA1-4306-8A55-11D55F8855FE}" destId="{6A4B5EB3-2B54-461B-8FEB-C23CB7E64CB9}" srcOrd="0" destOrd="0" presId="urn:microsoft.com/office/officeart/2005/8/layout/chevron2"/>
    <dgm:cxn modelId="{D6A252C5-0B97-4A17-9517-CF3003402CB0}" type="presParOf" srcId="{6A4B5EB3-2B54-461B-8FEB-C23CB7E64CB9}" destId="{B2E9252A-9110-47DD-99A9-4B4FFF804121}" srcOrd="0" destOrd="0" presId="urn:microsoft.com/office/officeart/2005/8/layout/chevron2"/>
    <dgm:cxn modelId="{9ED2585C-FF4B-4FE5-B628-219BE93AC13A}" type="presParOf" srcId="{6A4B5EB3-2B54-461B-8FEB-C23CB7E64CB9}" destId="{FA66920B-8472-48DC-9AE9-58BA76ED5B1B}" srcOrd="1" destOrd="0" presId="urn:microsoft.com/office/officeart/2005/8/layout/chevron2"/>
    <dgm:cxn modelId="{05FCFCB5-D1D2-4B5C-8D56-0155363C34FC}" type="presParOf" srcId="{5FBAFC0E-7DA1-4306-8A55-11D55F8855FE}" destId="{B9095857-0666-4452-BA35-D2688619F596}" srcOrd="1" destOrd="0" presId="urn:microsoft.com/office/officeart/2005/8/layout/chevron2"/>
    <dgm:cxn modelId="{170972DF-5E70-4E5B-BC31-AE82F5D8CA4A}" type="presParOf" srcId="{5FBAFC0E-7DA1-4306-8A55-11D55F8855FE}" destId="{960FD8F8-F05E-409C-B1D6-4498173727D6}" srcOrd="2" destOrd="0" presId="urn:microsoft.com/office/officeart/2005/8/layout/chevron2"/>
    <dgm:cxn modelId="{8E83FA3D-EA2E-4397-9B30-2A7D15E6E22B}" type="presParOf" srcId="{960FD8F8-F05E-409C-B1D6-4498173727D6}" destId="{7E71CD12-1082-47CA-87B3-12613A0737EA}" srcOrd="0" destOrd="0" presId="urn:microsoft.com/office/officeart/2005/8/layout/chevron2"/>
    <dgm:cxn modelId="{3603475A-C3AA-4783-AC1D-D297F046B61D}" type="presParOf" srcId="{960FD8F8-F05E-409C-B1D6-4498173727D6}" destId="{16C2F014-1391-4305-8E8A-13FD0C4DDE0F}" srcOrd="1" destOrd="0" presId="urn:microsoft.com/office/officeart/2005/8/layout/chevron2"/>
    <dgm:cxn modelId="{7881650F-B590-4A0A-8C16-1215ADED31EC}" type="presParOf" srcId="{5FBAFC0E-7DA1-4306-8A55-11D55F8855FE}" destId="{B2B452C6-A696-4BD4-A789-EABB48E5BE50}" srcOrd="3" destOrd="0" presId="urn:microsoft.com/office/officeart/2005/8/layout/chevron2"/>
    <dgm:cxn modelId="{177B7219-0812-43DA-B1F9-162A84EF3250}" type="presParOf" srcId="{5FBAFC0E-7DA1-4306-8A55-11D55F8855FE}" destId="{93DEE6F8-83B6-426E-858D-48337B03866A}" srcOrd="4" destOrd="0" presId="urn:microsoft.com/office/officeart/2005/8/layout/chevron2"/>
    <dgm:cxn modelId="{DB0CBAF8-C6B6-40FB-AAAC-1E3B7AB993A8}" type="presParOf" srcId="{93DEE6F8-83B6-426E-858D-48337B03866A}" destId="{9593E034-9A9A-4D8A-9E5C-498E57052ADE}" srcOrd="0" destOrd="0" presId="urn:microsoft.com/office/officeart/2005/8/layout/chevron2"/>
    <dgm:cxn modelId="{F086C124-BB35-48BA-8DD2-39F4B6E5ED00}" type="presParOf" srcId="{93DEE6F8-83B6-426E-858D-48337B03866A}" destId="{DB6BC887-9D80-401D-93D9-EF67D52D7142}" srcOrd="1" destOrd="0" presId="urn:microsoft.com/office/officeart/2005/8/layout/chevron2"/>
    <dgm:cxn modelId="{8D6FB210-466E-4581-8263-532DE3774C89}" type="presParOf" srcId="{5FBAFC0E-7DA1-4306-8A55-11D55F8855FE}" destId="{CE813008-441F-4DA0-99BD-AC0AB9F73E19}" srcOrd="5" destOrd="0" presId="urn:microsoft.com/office/officeart/2005/8/layout/chevron2"/>
    <dgm:cxn modelId="{2E24C8DF-A025-4670-A168-A93CA7014C10}" type="presParOf" srcId="{5FBAFC0E-7DA1-4306-8A55-11D55F8855FE}" destId="{2632B4E3-2185-4776-9B75-638C2E6142E2}" srcOrd="6" destOrd="0" presId="urn:microsoft.com/office/officeart/2005/8/layout/chevron2"/>
    <dgm:cxn modelId="{7E340BFB-EE41-44D9-8671-F23103BB1967}" type="presParOf" srcId="{2632B4E3-2185-4776-9B75-638C2E6142E2}" destId="{D59C1118-769E-4A7B-8619-1DDA2C40A4B4}" srcOrd="0" destOrd="0" presId="urn:microsoft.com/office/officeart/2005/8/layout/chevron2"/>
    <dgm:cxn modelId="{27F48BDD-2232-4FB2-B73F-243C6EF6D173}" type="presParOf" srcId="{2632B4E3-2185-4776-9B75-638C2E6142E2}" destId="{22E18EA8-3B90-433C-81D2-63E8FCF45856}" srcOrd="1" destOrd="0" presId="urn:microsoft.com/office/officeart/2005/8/layout/chevron2"/>
    <dgm:cxn modelId="{860D2FE2-8EFD-4EF9-862C-6B57CD366EC3}" type="presParOf" srcId="{5FBAFC0E-7DA1-4306-8A55-11D55F8855FE}" destId="{BDDD8E6D-E936-4A0E-85FD-2F16FDEB54EF}" srcOrd="7" destOrd="0" presId="urn:microsoft.com/office/officeart/2005/8/layout/chevron2"/>
    <dgm:cxn modelId="{AF75ACE1-D71E-48CB-B183-8099BE652D79}" type="presParOf" srcId="{5FBAFC0E-7DA1-4306-8A55-11D55F8855FE}" destId="{77412C74-B1A4-40A0-B843-A8ACEA4045B1}" srcOrd="8" destOrd="0" presId="urn:microsoft.com/office/officeart/2005/8/layout/chevron2"/>
    <dgm:cxn modelId="{D3F75753-16AF-4A6E-95BC-47D68B49B909}" type="presParOf" srcId="{77412C74-B1A4-40A0-B843-A8ACEA4045B1}" destId="{9FD313F2-D0D2-44D0-B9EC-65B0B647FE91}" srcOrd="0" destOrd="0" presId="urn:microsoft.com/office/officeart/2005/8/layout/chevron2"/>
    <dgm:cxn modelId="{7FBBDBF7-1975-48A2-B8AD-991EDD7B0596}" type="presParOf" srcId="{77412C74-B1A4-40A0-B843-A8ACEA4045B1}" destId="{EDC05E6A-3C20-4002-AE1D-5AAA6A75062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252A-9110-47DD-99A9-4B4FFF804121}">
      <dsp:nvSpPr>
        <dsp:cNvPr id="0" name=""/>
        <dsp:cNvSpPr/>
      </dsp:nvSpPr>
      <dsp:spPr>
        <a:xfrm rot="5400000">
          <a:off x="-166419" y="168187"/>
          <a:ext cx="1109462" cy="776623"/>
        </a:xfrm>
        <a:prstGeom prst="chevron">
          <a:avLst/>
        </a:prstGeom>
        <a:gradFill rotWithShape="0">
          <a:gsLst>
            <a:gs pos="0">
              <a:schemeClr val="accent2">
                <a:hueOff val="0"/>
                <a:satOff val="0"/>
                <a:lumOff val="0"/>
                <a:alphaOff val="0"/>
                <a:shade val="47500"/>
                <a:satMod val="137000"/>
              </a:schemeClr>
            </a:gs>
            <a:gs pos="55000">
              <a:schemeClr val="accent2">
                <a:hueOff val="0"/>
                <a:satOff val="0"/>
                <a:lumOff val="0"/>
                <a:alphaOff val="0"/>
                <a:shade val="69000"/>
                <a:satMod val="137000"/>
              </a:schemeClr>
            </a:gs>
            <a:gs pos="100000">
              <a:schemeClr val="accent2">
                <a:hueOff val="0"/>
                <a:satOff val="0"/>
                <a:lumOff val="0"/>
                <a:alphaOff val="0"/>
                <a:shade val="98000"/>
                <a:satMod val="137000"/>
              </a:schemeClr>
            </a:gs>
          </a:gsLst>
          <a:lin ang="16200000" scaled="0"/>
        </a:gradFill>
        <a:ln w="6350" cap="rnd" cmpd="sng" algn="ctr">
          <a:solidFill>
            <a:schemeClr val="accent2">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5%</a:t>
          </a:r>
        </a:p>
      </dsp:txBody>
      <dsp:txXfrm rot="-5400000">
        <a:off x="1" y="390080"/>
        <a:ext cx="776623" cy="332839"/>
      </dsp:txXfrm>
    </dsp:sp>
    <dsp:sp modelId="{FA66920B-8472-48DC-9AE9-58BA76ED5B1B}">
      <dsp:nvSpPr>
        <dsp:cNvPr id="0" name=""/>
        <dsp:cNvSpPr/>
      </dsp:nvSpPr>
      <dsp:spPr>
        <a:xfrm rot="5400000">
          <a:off x="4142536" y="-3364144"/>
          <a:ext cx="721150" cy="7452976"/>
        </a:xfrm>
        <a:prstGeom prst="round2SameRect">
          <a:avLst/>
        </a:prstGeom>
        <a:solidFill>
          <a:schemeClr val="lt1">
            <a:alpha val="90000"/>
            <a:hueOff val="0"/>
            <a:satOff val="0"/>
            <a:lumOff val="0"/>
            <a:alphaOff val="0"/>
          </a:schemeClr>
        </a:solidFill>
        <a:ln w="635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kern="1200" dirty="0"/>
            <a:t>Initial Backlog</a:t>
          </a:r>
        </a:p>
      </dsp:txBody>
      <dsp:txXfrm rot="-5400000">
        <a:off x="776623" y="36973"/>
        <a:ext cx="7417772" cy="650742"/>
      </dsp:txXfrm>
    </dsp:sp>
    <dsp:sp modelId="{7E71CD12-1082-47CA-87B3-12613A0737EA}">
      <dsp:nvSpPr>
        <dsp:cNvPr id="0" name=""/>
        <dsp:cNvSpPr/>
      </dsp:nvSpPr>
      <dsp:spPr>
        <a:xfrm rot="5400000">
          <a:off x="-166419" y="1160731"/>
          <a:ext cx="1109462" cy="776623"/>
        </a:xfrm>
        <a:prstGeom prst="chevron">
          <a:avLst/>
        </a:prstGeom>
        <a:gradFill rotWithShape="0">
          <a:gsLst>
            <a:gs pos="0">
              <a:schemeClr val="accent3">
                <a:hueOff val="0"/>
                <a:satOff val="0"/>
                <a:lumOff val="0"/>
                <a:alphaOff val="0"/>
                <a:shade val="47500"/>
                <a:satMod val="137000"/>
              </a:schemeClr>
            </a:gs>
            <a:gs pos="55000">
              <a:schemeClr val="accent3">
                <a:hueOff val="0"/>
                <a:satOff val="0"/>
                <a:lumOff val="0"/>
                <a:alphaOff val="0"/>
                <a:shade val="69000"/>
                <a:satMod val="137000"/>
              </a:schemeClr>
            </a:gs>
            <a:gs pos="100000">
              <a:schemeClr val="accent3">
                <a:hueOff val="0"/>
                <a:satOff val="0"/>
                <a:lumOff val="0"/>
                <a:alphaOff val="0"/>
                <a:shade val="98000"/>
                <a:satMod val="137000"/>
              </a:schemeClr>
            </a:gs>
          </a:gsLst>
          <a:lin ang="16200000" scaled="0"/>
        </a:gradFill>
        <a:ln w="6350" cap="rnd" cmpd="sng" algn="ctr">
          <a:solidFill>
            <a:schemeClr val="accent3">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60%</a:t>
          </a:r>
        </a:p>
      </dsp:txBody>
      <dsp:txXfrm rot="-5400000">
        <a:off x="1" y="1382624"/>
        <a:ext cx="776623" cy="332839"/>
      </dsp:txXfrm>
    </dsp:sp>
    <dsp:sp modelId="{16C2F014-1391-4305-8E8A-13FD0C4DDE0F}">
      <dsp:nvSpPr>
        <dsp:cNvPr id="0" name=""/>
        <dsp:cNvSpPr/>
      </dsp:nvSpPr>
      <dsp:spPr>
        <a:xfrm rot="5400000">
          <a:off x="4142536" y="-2371600"/>
          <a:ext cx="721150" cy="7452976"/>
        </a:xfrm>
        <a:prstGeom prst="round2SameRect">
          <a:avLst/>
        </a:prstGeom>
        <a:solidFill>
          <a:schemeClr val="lt1">
            <a:alpha val="90000"/>
            <a:hueOff val="0"/>
            <a:satOff val="0"/>
            <a:lumOff val="0"/>
            <a:alphaOff val="0"/>
          </a:schemeClr>
        </a:solidFill>
        <a:ln w="6350" cap="rnd"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kern="1200" dirty="0"/>
            <a:t>Sprints</a:t>
          </a:r>
        </a:p>
      </dsp:txBody>
      <dsp:txXfrm rot="-5400000">
        <a:off x="776623" y="1029517"/>
        <a:ext cx="7417772" cy="650742"/>
      </dsp:txXfrm>
    </dsp:sp>
    <dsp:sp modelId="{9593E034-9A9A-4D8A-9E5C-498E57052ADE}">
      <dsp:nvSpPr>
        <dsp:cNvPr id="0" name=""/>
        <dsp:cNvSpPr/>
      </dsp:nvSpPr>
      <dsp:spPr>
        <a:xfrm rot="5400000">
          <a:off x="-166419" y="2153275"/>
          <a:ext cx="1109462" cy="776623"/>
        </a:xfrm>
        <a:prstGeom prst="chevron">
          <a:avLst/>
        </a:prstGeom>
        <a:gradFill rotWithShape="0">
          <a:gsLst>
            <a:gs pos="0">
              <a:schemeClr val="accent4">
                <a:hueOff val="0"/>
                <a:satOff val="0"/>
                <a:lumOff val="0"/>
                <a:alphaOff val="0"/>
                <a:shade val="47500"/>
                <a:satMod val="137000"/>
              </a:schemeClr>
            </a:gs>
            <a:gs pos="55000">
              <a:schemeClr val="accent4">
                <a:hueOff val="0"/>
                <a:satOff val="0"/>
                <a:lumOff val="0"/>
                <a:alphaOff val="0"/>
                <a:shade val="69000"/>
                <a:satMod val="137000"/>
              </a:schemeClr>
            </a:gs>
            <a:gs pos="100000">
              <a:schemeClr val="accent4">
                <a:hueOff val="0"/>
                <a:satOff val="0"/>
                <a:lumOff val="0"/>
                <a:alphaOff val="0"/>
                <a:shade val="98000"/>
                <a:satMod val="137000"/>
              </a:schemeClr>
            </a:gs>
          </a:gsLst>
          <a:lin ang="16200000" scaled="0"/>
        </a:gradFill>
        <a:ln w="6350" cap="rnd" cmpd="sng" algn="ctr">
          <a:solidFill>
            <a:schemeClr val="accent4">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10%</a:t>
          </a:r>
        </a:p>
      </dsp:txBody>
      <dsp:txXfrm rot="-5400000">
        <a:off x="1" y="2375168"/>
        <a:ext cx="776623" cy="332839"/>
      </dsp:txXfrm>
    </dsp:sp>
    <dsp:sp modelId="{DB6BC887-9D80-401D-93D9-EF67D52D7142}">
      <dsp:nvSpPr>
        <dsp:cNvPr id="0" name=""/>
        <dsp:cNvSpPr/>
      </dsp:nvSpPr>
      <dsp:spPr>
        <a:xfrm rot="5400000">
          <a:off x="4142536" y="-1379056"/>
          <a:ext cx="721150" cy="7452976"/>
        </a:xfrm>
        <a:prstGeom prst="round2SameRect">
          <a:avLst/>
        </a:prstGeom>
        <a:solidFill>
          <a:schemeClr val="lt1">
            <a:alpha val="90000"/>
            <a:hueOff val="0"/>
            <a:satOff val="0"/>
            <a:lumOff val="0"/>
            <a:alphaOff val="0"/>
          </a:schemeClr>
        </a:solidFill>
        <a:ln w="6350"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kern="1200" dirty="0"/>
            <a:t>Final Presentation</a:t>
          </a:r>
        </a:p>
      </dsp:txBody>
      <dsp:txXfrm rot="-5400000">
        <a:off x="776623" y="2022061"/>
        <a:ext cx="7417772" cy="650742"/>
      </dsp:txXfrm>
    </dsp:sp>
    <dsp:sp modelId="{D59C1118-769E-4A7B-8619-1DDA2C40A4B4}">
      <dsp:nvSpPr>
        <dsp:cNvPr id="0" name=""/>
        <dsp:cNvSpPr/>
      </dsp:nvSpPr>
      <dsp:spPr>
        <a:xfrm rot="5400000">
          <a:off x="-166419" y="3145819"/>
          <a:ext cx="1109462" cy="776623"/>
        </a:xfrm>
        <a:prstGeom prst="chevron">
          <a:avLst/>
        </a:prstGeom>
        <a:gradFill rotWithShape="0">
          <a:gsLst>
            <a:gs pos="0">
              <a:schemeClr val="accent5">
                <a:hueOff val="0"/>
                <a:satOff val="0"/>
                <a:lumOff val="0"/>
                <a:alphaOff val="0"/>
                <a:shade val="47500"/>
                <a:satMod val="137000"/>
              </a:schemeClr>
            </a:gs>
            <a:gs pos="55000">
              <a:schemeClr val="accent5">
                <a:hueOff val="0"/>
                <a:satOff val="0"/>
                <a:lumOff val="0"/>
                <a:alphaOff val="0"/>
                <a:shade val="69000"/>
                <a:satMod val="137000"/>
              </a:schemeClr>
            </a:gs>
            <a:gs pos="100000">
              <a:schemeClr val="accent5">
                <a:hueOff val="0"/>
                <a:satOff val="0"/>
                <a:lumOff val="0"/>
                <a:alphaOff val="0"/>
                <a:shade val="98000"/>
                <a:satMod val="137000"/>
              </a:schemeClr>
            </a:gs>
          </a:gsLst>
          <a:lin ang="16200000" scaled="0"/>
        </a:gradFill>
        <a:ln w="6350" cap="rnd" cmpd="sng" algn="ctr">
          <a:solidFill>
            <a:schemeClr val="accent5">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10%</a:t>
          </a:r>
        </a:p>
      </dsp:txBody>
      <dsp:txXfrm rot="-5400000">
        <a:off x="1" y="3367712"/>
        <a:ext cx="776623" cy="332839"/>
      </dsp:txXfrm>
    </dsp:sp>
    <dsp:sp modelId="{22E18EA8-3B90-433C-81D2-63E8FCF45856}">
      <dsp:nvSpPr>
        <dsp:cNvPr id="0" name=""/>
        <dsp:cNvSpPr/>
      </dsp:nvSpPr>
      <dsp:spPr>
        <a:xfrm rot="5400000">
          <a:off x="4142536" y="-386512"/>
          <a:ext cx="721150" cy="7452976"/>
        </a:xfrm>
        <a:prstGeom prst="round2SameRect">
          <a:avLst/>
        </a:prstGeom>
        <a:solidFill>
          <a:schemeClr val="lt1">
            <a:alpha val="90000"/>
            <a:hueOff val="0"/>
            <a:satOff val="0"/>
            <a:lumOff val="0"/>
            <a:alphaOff val="0"/>
          </a:schemeClr>
        </a:solidFill>
        <a:ln w="6350" cap="rnd"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kern="1200" dirty="0"/>
            <a:t>Sprint Reflections</a:t>
          </a:r>
        </a:p>
      </dsp:txBody>
      <dsp:txXfrm rot="-5400000">
        <a:off x="776623" y="3014605"/>
        <a:ext cx="7417772" cy="650742"/>
      </dsp:txXfrm>
    </dsp:sp>
    <dsp:sp modelId="{9FD313F2-D0D2-44D0-B9EC-65B0B647FE91}">
      <dsp:nvSpPr>
        <dsp:cNvPr id="0" name=""/>
        <dsp:cNvSpPr/>
      </dsp:nvSpPr>
      <dsp:spPr>
        <a:xfrm rot="5400000">
          <a:off x="-166419" y="4138363"/>
          <a:ext cx="1109462" cy="776623"/>
        </a:xfrm>
        <a:prstGeom prst="chevron">
          <a:avLst/>
        </a:prstGeom>
        <a:gradFill rotWithShape="0">
          <a:gsLst>
            <a:gs pos="0">
              <a:schemeClr val="accent6">
                <a:hueOff val="0"/>
                <a:satOff val="0"/>
                <a:lumOff val="0"/>
                <a:alphaOff val="0"/>
                <a:shade val="47500"/>
                <a:satMod val="137000"/>
              </a:schemeClr>
            </a:gs>
            <a:gs pos="55000">
              <a:schemeClr val="accent6">
                <a:hueOff val="0"/>
                <a:satOff val="0"/>
                <a:lumOff val="0"/>
                <a:alphaOff val="0"/>
                <a:shade val="69000"/>
                <a:satMod val="137000"/>
              </a:schemeClr>
            </a:gs>
            <a:gs pos="100000">
              <a:schemeClr val="accent6">
                <a:hueOff val="0"/>
                <a:satOff val="0"/>
                <a:lumOff val="0"/>
                <a:alphaOff val="0"/>
                <a:shade val="98000"/>
                <a:satMod val="137000"/>
              </a:schemeClr>
            </a:gs>
          </a:gsLst>
          <a:lin ang="16200000" scaled="0"/>
        </a:gradFill>
        <a:ln w="6350" cap="rnd" cmpd="sng" algn="ctr">
          <a:solidFill>
            <a:schemeClr val="accent6">
              <a:hueOff val="0"/>
              <a:satOff val="0"/>
              <a:lumOff val="0"/>
              <a:alphaOff val="0"/>
            </a:schemeClr>
          </a:solidFill>
          <a:prstDash val="solid"/>
        </a:ln>
        <a:effectLst>
          <a:outerShdw blurRad="39000" dist="25400" dir="5400000" rotWithShape="0">
            <a:srgbClr val="000000">
              <a:alpha val="38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t>15%</a:t>
          </a:r>
        </a:p>
      </dsp:txBody>
      <dsp:txXfrm rot="-5400000">
        <a:off x="1" y="4360256"/>
        <a:ext cx="776623" cy="332839"/>
      </dsp:txXfrm>
    </dsp:sp>
    <dsp:sp modelId="{EDC05E6A-3C20-4002-AE1D-5AAA6A750620}">
      <dsp:nvSpPr>
        <dsp:cNvPr id="0" name=""/>
        <dsp:cNvSpPr/>
      </dsp:nvSpPr>
      <dsp:spPr>
        <a:xfrm rot="5400000">
          <a:off x="4142536" y="606031"/>
          <a:ext cx="721150" cy="7452976"/>
        </a:xfrm>
        <a:prstGeom prst="round2SameRect">
          <a:avLst/>
        </a:prstGeom>
        <a:solidFill>
          <a:schemeClr val="lt1">
            <a:alpha val="90000"/>
            <a:hueOff val="0"/>
            <a:satOff val="0"/>
            <a:lumOff val="0"/>
            <a:alphaOff val="0"/>
          </a:schemeClr>
        </a:solidFill>
        <a:ln w="6350" cap="rnd"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kern="1200"/>
            <a:t>Attendance</a:t>
          </a:r>
          <a:endParaRPr lang="en-US" sz="4200" kern="1200" dirty="0"/>
        </a:p>
      </dsp:txBody>
      <dsp:txXfrm rot="-5400000">
        <a:off x="776623" y="4007148"/>
        <a:ext cx="7417772" cy="6507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1/12/2025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3</a:t>
            </a:fld>
            <a:endParaRPr lang="en-US"/>
          </a:p>
        </p:txBody>
      </p:sp>
    </p:spTree>
    <p:extLst>
      <p:ext uri="{BB962C8B-B14F-4D97-AF65-F5344CB8AC3E}">
        <p14:creationId xmlns:p14="http://schemas.microsoft.com/office/powerpoint/2010/main" val="61531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FAA</a:t>
            </a:r>
            <a:r>
              <a:rPr lang="en-US" baseline="0" dirty="0"/>
              <a:t> Game</a:t>
            </a:r>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4</a:t>
            </a:fld>
            <a:endParaRPr lang="en-US"/>
          </a:p>
        </p:txBody>
      </p:sp>
    </p:spTree>
    <p:extLst>
      <p:ext uri="{BB962C8B-B14F-4D97-AF65-F5344CB8AC3E}">
        <p14:creationId xmlns:p14="http://schemas.microsoft.com/office/powerpoint/2010/main" val="3819035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1/12/2025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1/12/2025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faculty.otterbein.edu/wittman1/comp4100/projects/Sprint%20Reflection%20For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otterbein.edu/ods" TargetMode="External"/><Relationship Id="rId2" Type="http://schemas.openxmlformats.org/officeDocument/2006/relationships/hyperlink" Target="mailto:DisabilityServices@otterbein.ed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COMP 4100</a:t>
            </a:r>
            <a:endParaRPr lang="en-US" dirty="0"/>
          </a:p>
        </p:txBody>
      </p:sp>
      <p:sp>
        <p:nvSpPr>
          <p:cNvPr id="3" name="Subtitle 2"/>
          <p:cNvSpPr>
            <a:spLocks noGrp="1"/>
          </p:cNvSpPr>
          <p:nvPr>
            <p:ph type="subTitle" idx="1"/>
          </p:nvPr>
        </p:nvSpPr>
        <p:spPr/>
        <p:txBody>
          <a:bodyPr/>
          <a:lstStyle/>
          <a:p>
            <a:r>
              <a:rPr lang="en-US" dirty="0"/>
              <a:t>Computer Science Practicum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One giant project</a:t>
            </a:r>
          </a:p>
        </p:txBody>
      </p:sp>
      <p:sp>
        <p:nvSpPr>
          <p:cNvPr id="5" name="Content Placeholder 4"/>
          <p:cNvSpPr>
            <a:spLocks noGrp="1"/>
          </p:cNvSpPr>
          <p:nvPr>
            <p:ph idx="1"/>
          </p:nvPr>
        </p:nvSpPr>
        <p:spPr/>
        <p:txBody>
          <a:bodyPr>
            <a:normAutofit/>
          </a:bodyPr>
          <a:lstStyle/>
          <a:p>
            <a:r>
              <a:rPr lang="en-US" dirty="0"/>
              <a:t>75% of your grade is one giant project</a:t>
            </a:r>
          </a:p>
          <a:p>
            <a:r>
              <a:rPr lang="en-US" dirty="0"/>
              <a:t>You will work on teams of four to five students</a:t>
            </a:r>
          </a:p>
          <a:p>
            <a:r>
              <a:rPr lang="en-US" dirty="0"/>
              <a:t>Each team gets to pick its project</a:t>
            </a:r>
          </a:p>
          <a:p>
            <a:pPr lvl="1"/>
            <a:r>
              <a:rPr lang="en-US" dirty="0"/>
              <a:t>I am arranging possibilities, mostly with non-profit entities</a:t>
            </a:r>
          </a:p>
          <a:p>
            <a:pPr lvl="1"/>
            <a:r>
              <a:rPr lang="en-US" dirty="0"/>
              <a:t>If you have contacts in the non- or for-profit world, I am happy to consider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Initial product backlog</a:t>
            </a:r>
          </a:p>
        </p:txBody>
      </p:sp>
      <p:sp>
        <p:nvSpPr>
          <p:cNvPr id="5" name="Content Placeholder 4"/>
          <p:cNvSpPr>
            <a:spLocks noGrp="1"/>
          </p:cNvSpPr>
          <p:nvPr>
            <p:ph idx="1"/>
          </p:nvPr>
        </p:nvSpPr>
        <p:spPr/>
        <p:txBody>
          <a:bodyPr>
            <a:normAutofit/>
          </a:bodyPr>
          <a:lstStyle/>
          <a:p>
            <a:r>
              <a:rPr lang="en-US" dirty="0"/>
              <a:t>To start the Scrum process, you need to create an initial product backlog</a:t>
            </a:r>
          </a:p>
          <a:p>
            <a:r>
              <a:rPr lang="en-US" dirty="0"/>
              <a:t>I will also ask for a product vision statement</a:t>
            </a:r>
          </a:p>
          <a:p>
            <a:r>
              <a:rPr lang="en-US" b="1" dirty="0"/>
              <a:t>Due: 01/24/2025</a:t>
            </a:r>
          </a:p>
        </p:txBody>
      </p:sp>
    </p:spTree>
    <p:extLst>
      <p:ext uri="{BB962C8B-B14F-4D97-AF65-F5344CB8AC3E}">
        <p14:creationId xmlns:p14="http://schemas.microsoft.com/office/powerpoint/2010/main" val="220862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Sprints</a:t>
            </a:r>
          </a:p>
        </p:txBody>
      </p:sp>
      <p:sp>
        <p:nvSpPr>
          <p:cNvPr id="3" name="Content Placeholder 2"/>
          <p:cNvSpPr>
            <a:spLocks noGrp="1"/>
          </p:cNvSpPr>
          <p:nvPr>
            <p:ph idx="1"/>
          </p:nvPr>
        </p:nvSpPr>
        <p:spPr/>
        <p:txBody>
          <a:bodyPr>
            <a:normAutofit/>
          </a:bodyPr>
          <a:lstStyle/>
          <a:p>
            <a:r>
              <a:rPr lang="en-US" dirty="0"/>
              <a:t>Following a Scrum approach, the development in this course will happen in six two-week sprints on the following schedule</a:t>
            </a:r>
          </a:p>
          <a:p>
            <a:endParaRPr lang="en-US" dirty="0"/>
          </a:p>
          <a:p>
            <a:endParaRPr lang="en-US" dirty="0"/>
          </a:p>
        </p:txBody>
      </p:sp>
      <p:graphicFrame>
        <p:nvGraphicFramePr>
          <p:cNvPr id="4" name="Table 3">
            <a:extLst>
              <a:ext uri="{FF2B5EF4-FFF2-40B4-BE49-F238E27FC236}">
                <a16:creationId xmlns:a16="http://schemas.microsoft.com/office/drawing/2014/main" id="{FCBC2232-5D9B-4F2E-97DD-C276611AF8CD}"/>
              </a:ext>
            </a:extLst>
          </p:cNvPr>
          <p:cNvGraphicFramePr>
            <a:graphicFrameLocks noGrp="1"/>
          </p:cNvGraphicFramePr>
          <p:nvPr>
            <p:extLst>
              <p:ext uri="{D42A27DB-BD31-4B8C-83A1-F6EECF244321}">
                <p14:modId xmlns:p14="http://schemas.microsoft.com/office/powerpoint/2010/main" val="2597038542"/>
              </p:ext>
            </p:extLst>
          </p:nvPr>
        </p:nvGraphicFramePr>
        <p:xfrm>
          <a:off x="1701799" y="3200400"/>
          <a:ext cx="8788401" cy="3200400"/>
        </p:xfrm>
        <a:graphic>
          <a:graphicData uri="http://schemas.openxmlformats.org/drawingml/2006/table">
            <a:tbl>
              <a:tblPr firstRow="1" bandRow="1">
                <a:tableStyleId>{5C22544A-7EE6-4342-B048-85BDC9FD1C3A}</a:tableStyleId>
              </a:tblPr>
              <a:tblGrid>
                <a:gridCol w="2929467">
                  <a:extLst>
                    <a:ext uri="{9D8B030D-6E8A-4147-A177-3AD203B41FA5}">
                      <a16:colId xmlns:a16="http://schemas.microsoft.com/office/drawing/2014/main" val="1306141933"/>
                    </a:ext>
                  </a:extLst>
                </a:gridCol>
                <a:gridCol w="2929467">
                  <a:extLst>
                    <a:ext uri="{9D8B030D-6E8A-4147-A177-3AD203B41FA5}">
                      <a16:colId xmlns:a16="http://schemas.microsoft.com/office/drawing/2014/main" val="110211596"/>
                    </a:ext>
                  </a:extLst>
                </a:gridCol>
                <a:gridCol w="2929467">
                  <a:extLst>
                    <a:ext uri="{9D8B030D-6E8A-4147-A177-3AD203B41FA5}">
                      <a16:colId xmlns:a16="http://schemas.microsoft.com/office/drawing/2014/main" val="3315979780"/>
                    </a:ext>
                  </a:extLst>
                </a:gridCol>
              </a:tblGrid>
              <a:tr h="425269">
                <a:tc>
                  <a:txBody>
                    <a:bodyPr/>
                    <a:lstStyle/>
                    <a:p>
                      <a:pPr algn="ctr"/>
                      <a:r>
                        <a:rPr lang="en-US" sz="2400" b="1" dirty="0">
                          <a:solidFill>
                            <a:srgbClr val="FFFFFF"/>
                          </a:solidFill>
                          <a:effectLst/>
                        </a:rPr>
                        <a:t>Sprint</a:t>
                      </a:r>
                      <a:endParaRPr lang="en-US" sz="2400" dirty="0">
                        <a:solidFill>
                          <a:srgbClr val="FFFFFF"/>
                        </a:solidFill>
                        <a:effectLst/>
                      </a:endParaRPr>
                    </a:p>
                  </a:txBody>
                  <a:tcPr anchor="ctr"/>
                </a:tc>
                <a:tc>
                  <a:txBody>
                    <a:bodyPr/>
                    <a:lstStyle/>
                    <a:p>
                      <a:pPr algn="ctr"/>
                      <a:r>
                        <a:rPr lang="en-US" sz="2400" b="1">
                          <a:solidFill>
                            <a:srgbClr val="FFFFFF"/>
                          </a:solidFill>
                          <a:effectLst/>
                        </a:rPr>
                        <a:t>Start Date</a:t>
                      </a:r>
                      <a:endParaRPr lang="en-US" sz="2400">
                        <a:solidFill>
                          <a:srgbClr val="FFFFFF"/>
                        </a:solidFill>
                        <a:effectLst/>
                      </a:endParaRPr>
                    </a:p>
                  </a:txBody>
                  <a:tcPr anchor="ctr"/>
                </a:tc>
                <a:tc>
                  <a:txBody>
                    <a:bodyPr/>
                    <a:lstStyle/>
                    <a:p>
                      <a:pPr algn="ctr"/>
                      <a:r>
                        <a:rPr lang="en-US" sz="2400" b="1" dirty="0">
                          <a:solidFill>
                            <a:srgbClr val="FFFFFF"/>
                          </a:solidFill>
                          <a:effectLst/>
                        </a:rPr>
                        <a:t>Due Date</a:t>
                      </a:r>
                      <a:endParaRPr lang="en-US" sz="2400" dirty="0">
                        <a:solidFill>
                          <a:srgbClr val="FFFFFF"/>
                        </a:solidFill>
                        <a:effectLst/>
                      </a:endParaRPr>
                    </a:p>
                  </a:txBody>
                  <a:tcPr anchor="ctr"/>
                </a:tc>
                <a:extLst>
                  <a:ext uri="{0D108BD9-81ED-4DB2-BD59-A6C34878D82A}">
                    <a16:rowId xmlns:a16="http://schemas.microsoft.com/office/drawing/2014/main" val="2655896705"/>
                  </a:ext>
                </a:extLst>
              </a:tr>
              <a:tr h="425269">
                <a:tc>
                  <a:txBody>
                    <a:bodyPr/>
                    <a:lstStyle/>
                    <a:p>
                      <a:pPr algn="ctr"/>
                      <a:r>
                        <a:rPr lang="en-US" sz="2400" dirty="0">
                          <a:effectLst/>
                        </a:rPr>
                        <a:t>1</a:t>
                      </a:r>
                    </a:p>
                  </a:txBody>
                  <a:tcPr anchor="ctr"/>
                </a:tc>
                <a:tc>
                  <a:txBody>
                    <a:bodyPr/>
                    <a:lstStyle/>
                    <a:p>
                      <a:pPr algn="ctr"/>
                      <a:r>
                        <a:rPr lang="en-US" sz="2400" dirty="0">
                          <a:effectLst/>
                        </a:rPr>
                        <a:t>1/27/2025</a:t>
                      </a:r>
                    </a:p>
                  </a:txBody>
                  <a:tcPr anchor="ctr"/>
                </a:tc>
                <a:tc>
                  <a:txBody>
                    <a:bodyPr/>
                    <a:lstStyle/>
                    <a:p>
                      <a:pPr algn="ctr"/>
                      <a:r>
                        <a:rPr lang="en-US" sz="2400" dirty="0">
                          <a:effectLst/>
                        </a:rPr>
                        <a:t>2/07/2025</a:t>
                      </a:r>
                    </a:p>
                  </a:txBody>
                  <a:tcPr anchor="ctr"/>
                </a:tc>
                <a:extLst>
                  <a:ext uri="{0D108BD9-81ED-4DB2-BD59-A6C34878D82A}">
                    <a16:rowId xmlns:a16="http://schemas.microsoft.com/office/drawing/2014/main" val="1776253666"/>
                  </a:ext>
                </a:extLst>
              </a:tr>
              <a:tr h="425269">
                <a:tc>
                  <a:txBody>
                    <a:bodyPr/>
                    <a:lstStyle/>
                    <a:p>
                      <a:pPr algn="ctr"/>
                      <a:r>
                        <a:rPr lang="en-US" sz="2400">
                          <a:effectLst/>
                        </a:rPr>
                        <a:t>2</a:t>
                      </a:r>
                    </a:p>
                  </a:txBody>
                  <a:tcPr anchor="ctr"/>
                </a:tc>
                <a:tc>
                  <a:txBody>
                    <a:bodyPr/>
                    <a:lstStyle/>
                    <a:p>
                      <a:pPr algn="ctr"/>
                      <a:r>
                        <a:rPr lang="en-US" sz="2400" dirty="0">
                          <a:effectLst/>
                        </a:rPr>
                        <a:t>2/10/2025</a:t>
                      </a:r>
                    </a:p>
                  </a:txBody>
                  <a:tcPr anchor="ctr"/>
                </a:tc>
                <a:tc>
                  <a:txBody>
                    <a:bodyPr/>
                    <a:lstStyle/>
                    <a:p>
                      <a:pPr algn="ctr"/>
                      <a:r>
                        <a:rPr lang="en-US" sz="2400" dirty="0">
                          <a:effectLst/>
                        </a:rPr>
                        <a:t>2/21/2025</a:t>
                      </a:r>
                    </a:p>
                  </a:txBody>
                  <a:tcPr anchor="ctr"/>
                </a:tc>
                <a:extLst>
                  <a:ext uri="{0D108BD9-81ED-4DB2-BD59-A6C34878D82A}">
                    <a16:rowId xmlns:a16="http://schemas.microsoft.com/office/drawing/2014/main" val="3777518417"/>
                  </a:ext>
                </a:extLst>
              </a:tr>
              <a:tr h="425269">
                <a:tc>
                  <a:txBody>
                    <a:bodyPr/>
                    <a:lstStyle/>
                    <a:p>
                      <a:pPr algn="ctr"/>
                      <a:r>
                        <a:rPr lang="en-US" sz="2400">
                          <a:effectLst/>
                        </a:rPr>
                        <a:t>3</a:t>
                      </a:r>
                    </a:p>
                  </a:txBody>
                  <a:tcPr anchor="ctr"/>
                </a:tc>
                <a:tc>
                  <a:txBody>
                    <a:bodyPr/>
                    <a:lstStyle/>
                    <a:p>
                      <a:pPr algn="ctr"/>
                      <a:r>
                        <a:rPr lang="en-US" sz="2400" dirty="0">
                          <a:effectLst/>
                        </a:rPr>
                        <a:t>2/24/2025</a:t>
                      </a:r>
                    </a:p>
                  </a:txBody>
                  <a:tcPr anchor="ctr"/>
                </a:tc>
                <a:tc>
                  <a:txBody>
                    <a:bodyPr/>
                    <a:lstStyle/>
                    <a:p>
                      <a:pPr algn="ctr"/>
                      <a:r>
                        <a:rPr lang="en-US" sz="2400" dirty="0">
                          <a:effectLst/>
                        </a:rPr>
                        <a:t>3/07/2025</a:t>
                      </a:r>
                    </a:p>
                  </a:txBody>
                  <a:tcPr anchor="ctr"/>
                </a:tc>
                <a:extLst>
                  <a:ext uri="{0D108BD9-81ED-4DB2-BD59-A6C34878D82A}">
                    <a16:rowId xmlns:a16="http://schemas.microsoft.com/office/drawing/2014/main" val="2135652705"/>
                  </a:ext>
                </a:extLst>
              </a:tr>
              <a:tr h="425269">
                <a:tc>
                  <a:txBody>
                    <a:bodyPr/>
                    <a:lstStyle/>
                    <a:p>
                      <a:pPr algn="ctr"/>
                      <a:r>
                        <a:rPr lang="en-US" sz="2400">
                          <a:effectLst/>
                        </a:rPr>
                        <a:t>4</a:t>
                      </a:r>
                    </a:p>
                  </a:txBody>
                  <a:tcPr anchor="ctr"/>
                </a:tc>
                <a:tc>
                  <a:txBody>
                    <a:bodyPr/>
                    <a:lstStyle/>
                    <a:p>
                      <a:pPr algn="ctr"/>
                      <a:r>
                        <a:rPr lang="en-US" sz="2400" dirty="0">
                          <a:effectLst/>
                        </a:rPr>
                        <a:t>3/17/2025</a:t>
                      </a:r>
                    </a:p>
                  </a:txBody>
                  <a:tcPr anchor="ctr"/>
                </a:tc>
                <a:tc>
                  <a:txBody>
                    <a:bodyPr/>
                    <a:lstStyle/>
                    <a:p>
                      <a:pPr algn="ctr"/>
                      <a:r>
                        <a:rPr lang="en-US" sz="2400" dirty="0">
                          <a:effectLst/>
                        </a:rPr>
                        <a:t>3/28/2025</a:t>
                      </a:r>
                    </a:p>
                  </a:txBody>
                  <a:tcPr anchor="ctr"/>
                </a:tc>
                <a:extLst>
                  <a:ext uri="{0D108BD9-81ED-4DB2-BD59-A6C34878D82A}">
                    <a16:rowId xmlns:a16="http://schemas.microsoft.com/office/drawing/2014/main" val="103119596"/>
                  </a:ext>
                </a:extLst>
              </a:tr>
              <a:tr h="425269">
                <a:tc>
                  <a:txBody>
                    <a:bodyPr/>
                    <a:lstStyle/>
                    <a:p>
                      <a:pPr algn="ctr"/>
                      <a:r>
                        <a:rPr lang="en-US" sz="2400">
                          <a:effectLst/>
                        </a:rPr>
                        <a:t>5</a:t>
                      </a:r>
                    </a:p>
                  </a:txBody>
                  <a:tcPr anchor="ctr"/>
                </a:tc>
                <a:tc>
                  <a:txBody>
                    <a:bodyPr/>
                    <a:lstStyle/>
                    <a:p>
                      <a:pPr algn="ctr"/>
                      <a:r>
                        <a:rPr lang="en-US" sz="2400" dirty="0">
                          <a:effectLst/>
                        </a:rPr>
                        <a:t>3/31/2025</a:t>
                      </a:r>
                    </a:p>
                  </a:txBody>
                  <a:tcPr anchor="ctr"/>
                </a:tc>
                <a:tc>
                  <a:txBody>
                    <a:bodyPr/>
                    <a:lstStyle/>
                    <a:p>
                      <a:pPr algn="ctr"/>
                      <a:r>
                        <a:rPr lang="en-US" sz="2400" dirty="0">
                          <a:effectLst/>
                        </a:rPr>
                        <a:t>4/11/2025</a:t>
                      </a:r>
                    </a:p>
                  </a:txBody>
                  <a:tcPr anchor="ctr"/>
                </a:tc>
                <a:extLst>
                  <a:ext uri="{0D108BD9-81ED-4DB2-BD59-A6C34878D82A}">
                    <a16:rowId xmlns:a16="http://schemas.microsoft.com/office/drawing/2014/main" val="2263774007"/>
                  </a:ext>
                </a:extLst>
              </a:tr>
              <a:tr h="425269">
                <a:tc>
                  <a:txBody>
                    <a:bodyPr/>
                    <a:lstStyle/>
                    <a:p>
                      <a:pPr algn="ctr"/>
                      <a:r>
                        <a:rPr lang="en-US" sz="2400" dirty="0">
                          <a:effectLst/>
                        </a:rPr>
                        <a:t>6</a:t>
                      </a:r>
                    </a:p>
                  </a:txBody>
                  <a:tcPr anchor="ctr"/>
                </a:tc>
                <a:tc>
                  <a:txBody>
                    <a:bodyPr/>
                    <a:lstStyle/>
                    <a:p>
                      <a:pPr algn="ctr"/>
                      <a:r>
                        <a:rPr lang="en-US" sz="2400" dirty="0">
                          <a:effectLst/>
                        </a:rPr>
                        <a:t>4/14/2025</a:t>
                      </a:r>
                    </a:p>
                  </a:txBody>
                  <a:tcPr anchor="ctr"/>
                </a:tc>
                <a:tc>
                  <a:txBody>
                    <a:bodyPr/>
                    <a:lstStyle/>
                    <a:p>
                      <a:pPr algn="ctr"/>
                      <a:r>
                        <a:rPr lang="en-US" sz="2400" dirty="0">
                          <a:effectLst/>
                        </a:rPr>
                        <a:t>4/25/2025</a:t>
                      </a:r>
                    </a:p>
                  </a:txBody>
                  <a:tcPr anchor="ctr"/>
                </a:tc>
                <a:extLst>
                  <a:ext uri="{0D108BD9-81ED-4DB2-BD59-A6C34878D82A}">
                    <a16:rowId xmlns:a16="http://schemas.microsoft.com/office/drawing/2014/main" val="347808004"/>
                  </a:ext>
                </a:extLst>
              </a:tr>
            </a:tbl>
          </a:graphicData>
        </a:graphic>
      </p:graphicFrame>
    </p:spTree>
    <p:extLst>
      <p:ext uri="{BB962C8B-B14F-4D97-AF65-F5344CB8AC3E}">
        <p14:creationId xmlns:p14="http://schemas.microsoft.com/office/powerpoint/2010/main" val="91627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728B8-D979-4FFC-AF1E-A6F4DA423C77}"/>
              </a:ext>
            </a:extLst>
          </p:cNvPr>
          <p:cNvSpPr>
            <a:spLocks noGrp="1"/>
          </p:cNvSpPr>
          <p:nvPr>
            <p:ph type="title"/>
          </p:nvPr>
        </p:nvSpPr>
        <p:spPr/>
        <p:txBody>
          <a:bodyPr/>
          <a:lstStyle/>
          <a:p>
            <a:r>
              <a:rPr lang="en-US" dirty="0"/>
              <a:t>Roles</a:t>
            </a:r>
          </a:p>
        </p:txBody>
      </p:sp>
      <p:sp>
        <p:nvSpPr>
          <p:cNvPr id="3" name="Content Placeholder 2">
            <a:extLst>
              <a:ext uri="{FF2B5EF4-FFF2-40B4-BE49-F238E27FC236}">
                <a16:creationId xmlns:a16="http://schemas.microsoft.com/office/drawing/2014/main" id="{771A696B-EA48-4874-9751-80348412DA97}"/>
              </a:ext>
            </a:extLst>
          </p:cNvPr>
          <p:cNvSpPr>
            <a:spLocks noGrp="1"/>
          </p:cNvSpPr>
          <p:nvPr>
            <p:ph idx="1"/>
          </p:nvPr>
        </p:nvSpPr>
        <p:spPr>
          <a:xfrm>
            <a:off x="304800" y="1775192"/>
            <a:ext cx="5562600" cy="4625609"/>
          </a:xfrm>
        </p:spPr>
        <p:txBody>
          <a:bodyPr>
            <a:normAutofit fontScale="77500" lnSpcReduction="20000"/>
          </a:bodyPr>
          <a:lstStyle/>
          <a:p>
            <a:r>
              <a:rPr lang="en-US" dirty="0"/>
              <a:t>Each team will have a Product Owner</a:t>
            </a:r>
          </a:p>
          <a:p>
            <a:r>
              <a:rPr lang="en-US" dirty="0"/>
              <a:t>Each team will have a Scrum Master</a:t>
            </a:r>
          </a:p>
          <a:p>
            <a:r>
              <a:rPr lang="en-US" dirty="0"/>
              <a:t>All other team members will be Developers</a:t>
            </a:r>
          </a:p>
          <a:p>
            <a:r>
              <a:rPr lang="en-US" dirty="0"/>
              <a:t>Because the teams are small, Product Owner and Scrum Master are </a:t>
            </a:r>
            <a:r>
              <a:rPr lang="en-US" b="1" dirty="0"/>
              <a:t>not</a:t>
            </a:r>
            <a:r>
              <a:rPr lang="en-US" dirty="0"/>
              <a:t> full-time positions</a:t>
            </a:r>
          </a:p>
          <a:p>
            <a:r>
              <a:rPr lang="en-US" dirty="0"/>
              <a:t>The Product Owner and Scrum Master are expected to use 50% of their time for their own roles and working as Developers during the other 50% of their time</a:t>
            </a:r>
          </a:p>
        </p:txBody>
      </p:sp>
      <p:graphicFrame>
        <p:nvGraphicFramePr>
          <p:cNvPr id="4" name="Table 3">
            <a:extLst>
              <a:ext uri="{FF2B5EF4-FFF2-40B4-BE49-F238E27FC236}">
                <a16:creationId xmlns:a16="http://schemas.microsoft.com/office/drawing/2014/main" id="{5312FD76-9879-47A2-99D1-5E2B5E39C3A5}"/>
              </a:ext>
            </a:extLst>
          </p:cNvPr>
          <p:cNvGraphicFramePr>
            <a:graphicFrameLocks noGrp="1"/>
          </p:cNvGraphicFramePr>
          <p:nvPr>
            <p:extLst>
              <p:ext uri="{D42A27DB-BD31-4B8C-83A1-F6EECF244321}">
                <p14:modId xmlns:p14="http://schemas.microsoft.com/office/powerpoint/2010/main" val="3853999082"/>
              </p:ext>
            </p:extLst>
          </p:nvPr>
        </p:nvGraphicFramePr>
        <p:xfrm>
          <a:off x="5943600" y="1775192"/>
          <a:ext cx="5943600" cy="4461645"/>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101318888"/>
                    </a:ext>
                  </a:extLst>
                </a:gridCol>
                <a:gridCol w="4419600">
                  <a:extLst>
                    <a:ext uri="{9D8B030D-6E8A-4147-A177-3AD203B41FA5}">
                      <a16:colId xmlns:a16="http://schemas.microsoft.com/office/drawing/2014/main" val="1710133330"/>
                    </a:ext>
                  </a:extLst>
                </a:gridCol>
              </a:tblGrid>
              <a:tr h="474643">
                <a:tc>
                  <a:txBody>
                    <a:bodyPr/>
                    <a:lstStyle/>
                    <a:p>
                      <a:pPr algn="ctr"/>
                      <a:r>
                        <a:rPr lang="en-US" sz="2400" dirty="0"/>
                        <a:t>Role</a:t>
                      </a:r>
                    </a:p>
                  </a:txBody>
                  <a:tcPr anchor="ctr"/>
                </a:tc>
                <a:tc>
                  <a:txBody>
                    <a:bodyPr/>
                    <a:lstStyle/>
                    <a:p>
                      <a:r>
                        <a:rPr lang="en-US" sz="2400" dirty="0"/>
                        <a:t>Duties</a:t>
                      </a:r>
                    </a:p>
                  </a:txBody>
                  <a:tcPr/>
                </a:tc>
                <a:extLst>
                  <a:ext uri="{0D108BD9-81ED-4DB2-BD59-A6C34878D82A}">
                    <a16:rowId xmlns:a16="http://schemas.microsoft.com/office/drawing/2014/main" val="518332973"/>
                  </a:ext>
                </a:extLst>
              </a:tr>
              <a:tr h="1234072">
                <a:tc>
                  <a:txBody>
                    <a:bodyPr/>
                    <a:lstStyle/>
                    <a:p>
                      <a:pPr algn="ctr"/>
                      <a:r>
                        <a:rPr kumimoji="0" lang="en-US" sz="2400" b="0" i="0" kern="1200" dirty="0">
                          <a:solidFill>
                            <a:schemeClr val="dk1"/>
                          </a:solidFill>
                          <a:effectLst/>
                          <a:latin typeface="+mn-lt"/>
                          <a:ea typeface="+mn-ea"/>
                          <a:cs typeface="+mn-cs"/>
                        </a:rPr>
                        <a:t>Product Owner</a:t>
                      </a:r>
                      <a:endParaRPr lang="en-US" sz="2400" dirty="0"/>
                    </a:p>
                  </a:txBody>
                  <a:tcPr anchor="ctr"/>
                </a:tc>
                <a:tc>
                  <a:txBody>
                    <a:bodyPr/>
                    <a:lstStyle/>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Communicating with the client</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Updating PBIs based on client feedback</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Documenting the sprint review</a:t>
                      </a:r>
                      <a:endParaRPr lang="en-US" dirty="0"/>
                    </a:p>
                  </a:txBody>
                  <a:tcPr anchor="ctr"/>
                </a:tc>
                <a:extLst>
                  <a:ext uri="{0D108BD9-81ED-4DB2-BD59-A6C34878D82A}">
                    <a16:rowId xmlns:a16="http://schemas.microsoft.com/office/drawing/2014/main" val="4014419032"/>
                  </a:ext>
                </a:extLst>
              </a:tr>
              <a:tr h="1518858">
                <a:tc>
                  <a:txBody>
                    <a:bodyPr/>
                    <a:lstStyle/>
                    <a:p>
                      <a:pPr algn="ctr"/>
                      <a:r>
                        <a:rPr kumimoji="0" lang="en-US" sz="2400" b="0" i="0" kern="1200" dirty="0">
                          <a:solidFill>
                            <a:schemeClr val="dk1"/>
                          </a:solidFill>
                          <a:effectLst/>
                          <a:latin typeface="+mn-lt"/>
                          <a:ea typeface="+mn-ea"/>
                          <a:cs typeface="+mn-cs"/>
                        </a:rPr>
                        <a:t>Scrum Master</a:t>
                      </a:r>
                      <a:endParaRPr lang="en-US" sz="2400" dirty="0"/>
                    </a:p>
                  </a:txBody>
                  <a:tcPr anchor="ctr"/>
                </a:tc>
                <a:tc>
                  <a:txBody>
                    <a:bodyPr/>
                    <a:lstStyle/>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Making sure everyone has tasks assigned to them</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Running story poker</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Updating Trello as work gets done</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Documenting the sprint retrospective</a:t>
                      </a:r>
                    </a:p>
                  </a:txBody>
                  <a:tcPr anchor="ctr"/>
                </a:tc>
                <a:extLst>
                  <a:ext uri="{0D108BD9-81ED-4DB2-BD59-A6C34878D82A}">
                    <a16:rowId xmlns:a16="http://schemas.microsoft.com/office/drawing/2014/main" val="2947952089"/>
                  </a:ext>
                </a:extLst>
              </a:tr>
              <a:tr h="1234072">
                <a:tc>
                  <a:txBody>
                    <a:bodyPr/>
                    <a:lstStyle/>
                    <a:p>
                      <a:pPr algn="ctr"/>
                      <a:r>
                        <a:rPr kumimoji="0" lang="en-US" sz="2400" b="0" i="0" kern="1200" dirty="0">
                          <a:solidFill>
                            <a:schemeClr val="dk1"/>
                          </a:solidFill>
                          <a:effectLst/>
                          <a:latin typeface="+mn-lt"/>
                          <a:ea typeface="+mn-ea"/>
                          <a:cs typeface="+mn-cs"/>
                        </a:rPr>
                        <a:t>Developer</a:t>
                      </a:r>
                      <a:endParaRPr lang="en-US" sz="2400" dirty="0"/>
                    </a:p>
                  </a:txBody>
                  <a:tcPr anchor="ctr"/>
                </a:tc>
                <a:tc>
                  <a:txBody>
                    <a:bodyPr/>
                    <a:lstStyle/>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Researching tools, platforms, and algorithms as needed</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Implementing code</a:t>
                      </a:r>
                    </a:p>
                    <a:p>
                      <a:pPr marL="285750" indent="-285750">
                        <a:buFont typeface="Wingdings" panose="05000000000000000000" pitchFamily="2" charset="2"/>
                        <a:buChar char="§"/>
                      </a:pPr>
                      <a:r>
                        <a:rPr kumimoji="0" lang="en-US" b="0" i="0" kern="1200" dirty="0">
                          <a:solidFill>
                            <a:schemeClr val="dk1"/>
                          </a:solidFill>
                          <a:effectLst/>
                          <a:latin typeface="+mn-lt"/>
                          <a:ea typeface="+mn-ea"/>
                          <a:cs typeface="+mn-cs"/>
                        </a:rPr>
                        <a:t>Writing tests</a:t>
                      </a:r>
                    </a:p>
                  </a:txBody>
                  <a:tcPr anchor="ctr"/>
                </a:tc>
                <a:extLst>
                  <a:ext uri="{0D108BD9-81ED-4DB2-BD59-A6C34878D82A}">
                    <a16:rowId xmlns:a16="http://schemas.microsoft.com/office/drawing/2014/main" val="746281897"/>
                  </a:ext>
                </a:extLst>
              </a:tr>
            </a:tbl>
          </a:graphicData>
        </a:graphic>
      </p:graphicFrame>
    </p:spTree>
    <p:extLst>
      <p:ext uri="{BB962C8B-B14F-4D97-AF65-F5344CB8AC3E}">
        <p14:creationId xmlns:p14="http://schemas.microsoft.com/office/powerpoint/2010/main" val="1685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EE18-7983-4637-8251-6676BE091492}"/>
              </a:ext>
            </a:extLst>
          </p:cNvPr>
          <p:cNvSpPr>
            <a:spLocks noGrp="1"/>
          </p:cNvSpPr>
          <p:nvPr>
            <p:ph type="title"/>
          </p:nvPr>
        </p:nvSpPr>
        <p:spPr/>
        <p:txBody>
          <a:bodyPr/>
          <a:lstStyle/>
          <a:p>
            <a:r>
              <a:rPr lang="en-US" dirty="0"/>
              <a:t>Sprint grading</a:t>
            </a:r>
          </a:p>
        </p:txBody>
      </p:sp>
      <p:sp>
        <p:nvSpPr>
          <p:cNvPr id="3" name="Content Placeholder 2">
            <a:extLst>
              <a:ext uri="{FF2B5EF4-FFF2-40B4-BE49-F238E27FC236}">
                <a16:creationId xmlns:a16="http://schemas.microsoft.com/office/drawing/2014/main" id="{7CABF405-B2AA-4982-A690-B70AC700E161}"/>
              </a:ext>
            </a:extLst>
          </p:cNvPr>
          <p:cNvSpPr>
            <a:spLocks noGrp="1"/>
          </p:cNvSpPr>
          <p:nvPr>
            <p:ph idx="1"/>
          </p:nvPr>
        </p:nvSpPr>
        <p:spPr/>
        <p:txBody>
          <a:bodyPr/>
          <a:lstStyle/>
          <a:p>
            <a:r>
              <a:rPr lang="en-US" dirty="0"/>
              <a:t>Sprints will be graded on the following criteria:</a:t>
            </a:r>
          </a:p>
        </p:txBody>
      </p:sp>
      <p:graphicFrame>
        <p:nvGraphicFramePr>
          <p:cNvPr id="4" name="Table 3">
            <a:extLst>
              <a:ext uri="{FF2B5EF4-FFF2-40B4-BE49-F238E27FC236}">
                <a16:creationId xmlns:a16="http://schemas.microsoft.com/office/drawing/2014/main" id="{E45C40D5-8738-4201-B9EB-8C62B40DEC9B}"/>
              </a:ext>
            </a:extLst>
          </p:cNvPr>
          <p:cNvGraphicFramePr>
            <a:graphicFrameLocks noGrp="1"/>
          </p:cNvGraphicFramePr>
          <p:nvPr>
            <p:extLst>
              <p:ext uri="{D42A27DB-BD31-4B8C-83A1-F6EECF244321}">
                <p14:modId xmlns:p14="http://schemas.microsoft.com/office/powerpoint/2010/main" val="1943069933"/>
              </p:ext>
            </p:extLst>
          </p:nvPr>
        </p:nvGraphicFramePr>
        <p:xfrm>
          <a:off x="495300" y="2590800"/>
          <a:ext cx="11201400" cy="3744849"/>
        </p:xfrm>
        <a:graphic>
          <a:graphicData uri="http://schemas.openxmlformats.org/drawingml/2006/table">
            <a:tbl>
              <a:tblPr firstRow="1" bandRow="1">
                <a:tableStyleId>{5C22544A-7EE6-4342-B048-85BDC9FD1C3A}</a:tableStyleId>
              </a:tblPr>
              <a:tblGrid>
                <a:gridCol w="2453005">
                  <a:extLst>
                    <a:ext uri="{9D8B030D-6E8A-4147-A177-3AD203B41FA5}">
                      <a16:colId xmlns:a16="http://schemas.microsoft.com/office/drawing/2014/main" val="1896008304"/>
                    </a:ext>
                  </a:extLst>
                </a:gridCol>
                <a:gridCol w="5014595">
                  <a:extLst>
                    <a:ext uri="{9D8B030D-6E8A-4147-A177-3AD203B41FA5}">
                      <a16:colId xmlns:a16="http://schemas.microsoft.com/office/drawing/2014/main" val="2760420530"/>
                    </a:ext>
                  </a:extLst>
                </a:gridCol>
                <a:gridCol w="2819400">
                  <a:extLst>
                    <a:ext uri="{9D8B030D-6E8A-4147-A177-3AD203B41FA5}">
                      <a16:colId xmlns:a16="http://schemas.microsoft.com/office/drawing/2014/main" val="1755129900"/>
                    </a:ext>
                  </a:extLst>
                </a:gridCol>
                <a:gridCol w="914400">
                  <a:extLst>
                    <a:ext uri="{9D8B030D-6E8A-4147-A177-3AD203B41FA5}">
                      <a16:colId xmlns:a16="http://schemas.microsoft.com/office/drawing/2014/main" val="339244346"/>
                    </a:ext>
                  </a:extLst>
                </a:gridCol>
              </a:tblGrid>
              <a:tr h="342244">
                <a:tc>
                  <a:txBody>
                    <a:bodyPr/>
                    <a:lstStyle/>
                    <a:p>
                      <a:pPr algn="ctr"/>
                      <a:r>
                        <a:rPr lang="en-US" sz="1600" b="1" dirty="0">
                          <a:solidFill>
                            <a:srgbClr val="FFFFFF"/>
                          </a:solidFill>
                          <a:effectLst/>
                        </a:rPr>
                        <a:t>Criteria</a:t>
                      </a:r>
                      <a:endParaRPr lang="en-US" sz="1600" dirty="0">
                        <a:solidFill>
                          <a:srgbClr val="FFFFFF"/>
                        </a:solidFill>
                        <a:effectLst/>
                      </a:endParaRPr>
                    </a:p>
                  </a:txBody>
                  <a:tcPr anchor="ctr"/>
                </a:tc>
                <a:tc>
                  <a:txBody>
                    <a:bodyPr/>
                    <a:lstStyle/>
                    <a:p>
                      <a:pPr algn="l"/>
                      <a:r>
                        <a:rPr lang="en-US" sz="1600" b="1">
                          <a:solidFill>
                            <a:srgbClr val="FFFFFF"/>
                          </a:solidFill>
                          <a:effectLst/>
                        </a:rPr>
                        <a:t>Description</a:t>
                      </a:r>
                      <a:endParaRPr lang="en-US" sz="1600">
                        <a:solidFill>
                          <a:srgbClr val="FFFFFF"/>
                        </a:solidFill>
                        <a:effectLst/>
                      </a:endParaRPr>
                    </a:p>
                  </a:txBody>
                  <a:tcPr anchor="ctr"/>
                </a:tc>
                <a:tc>
                  <a:txBody>
                    <a:bodyPr/>
                    <a:lstStyle/>
                    <a:p>
                      <a:pPr algn="l"/>
                      <a:r>
                        <a:rPr lang="en-US" sz="1600" b="1">
                          <a:solidFill>
                            <a:srgbClr val="FFFFFF"/>
                          </a:solidFill>
                          <a:effectLst/>
                        </a:rPr>
                        <a:t>Source</a:t>
                      </a:r>
                      <a:endParaRPr lang="en-US" sz="1600">
                        <a:solidFill>
                          <a:srgbClr val="FFFFFF"/>
                        </a:solidFill>
                        <a:effectLst/>
                      </a:endParaRPr>
                    </a:p>
                  </a:txBody>
                  <a:tcPr anchor="ctr"/>
                </a:tc>
                <a:tc>
                  <a:txBody>
                    <a:bodyPr/>
                    <a:lstStyle/>
                    <a:p>
                      <a:pPr algn="ctr"/>
                      <a:r>
                        <a:rPr lang="en-US" sz="1600" b="1" dirty="0">
                          <a:solidFill>
                            <a:srgbClr val="FFFFFF"/>
                          </a:solidFill>
                          <a:effectLst/>
                        </a:rPr>
                        <a:t>Weight</a:t>
                      </a:r>
                      <a:endParaRPr lang="en-US" sz="1600" dirty="0">
                        <a:solidFill>
                          <a:srgbClr val="FFFFFF"/>
                        </a:solidFill>
                        <a:effectLst/>
                      </a:endParaRPr>
                    </a:p>
                  </a:txBody>
                  <a:tcPr anchor="ctr"/>
                </a:tc>
                <a:extLst>
                  <a:ext uri="{0D108BD9-81ED-4DB2-BD59-A6C34878D82A}">
                    <a16:rowId xmlns:a16="http://schemas.microsoft.com/office/drawing/2014/main" val="2502266220"/>
                  </a:ext>
                </a:extLst>
              </a:tr>
              <a:tr h="342244">
                <a:tc>
                  <a:txBody>
                    <a:bodyPr/>
                    <a:lstStyle/>
                    <a:p>
                      <a:pPr algn="ctr"/>
                      <a:r>
                        <a:rPr lang="en-US" sz="1600">
                          <a:effectLst/>
                        </a:rPr>
                        <a:t>User Stories Selected</a:t>
                      </a:r>
                    </a:p>
                  </a:txBody>
                  <a:tcPr anchor="ctr"/>
                </a:tc>
                <a:tc>
                  <a:txBody>
                    <a:bodyPr/>
                    <a:lstStyle/>
                    <a:p>
                      <a:pPr algn="l"/>
                      <a:r>
                        <a:rPr lang="en-US" sz="1600">
                          <a:effectLst/>
                        </a:rPr>
                        <a:t>Selecting high-priority user stories</a:t>
                      </a:r>
                    </a:p>
                  </a:txBody>
                  <a:tcPr anchor="ctr"/>
                </a:tc>
                <a:tc>
                  <a:txBody>
                    <a:bodyPr/>
                    <a:lstStyle/>
                    <a:p>
                      <a:pPr algn="l"/>
                      <a:r>
                        <a:rPr lang="en-US" sz="1600">
                          <a:effectLst/>
                        </a:rPr>
                        <a:t>Trello board</a:t>
                      </a:r>
                    </a:p>
                  </a:txBody>
                  <a:tcPr anchor="ctr"/>
                </a:tc>
                <a:tc>
                  <a:txBody>
                    <a:bodyPr/>
                    <a:lstStyle/>
                    <a:p>
                      <a:pPr algn="ctr"/>
                      <a:r>
                        <a:rPr lang="en-US" sz="1600" dirty="0">
                          <a:effectLst/>
                        </a:rPr>
                        <a:t>10%</a:t>
                      </a:r>
                    </a:p>
                  </a:txBody>
                  <a:tcPr anchor="ctr"/>
                </a:tc>
                <a:extLst>
                  <a:ext uri="{0D108BD9-81ED-4DB2-BD59-A6C34878D82A}">
                    <a16:rowId xmlns:a16="http://schemas.microsoft.com/office/drawing/2014/main" val="3449151021"/>
                  </a:ext>
                </a:extLst>
              </a:tr>
              <a:tr h="342244">
                <a:tc>
                  <a:txBody>
                    <a:bodyPr/>
                    <a:lstStyle/>
                    <a:p>
                      <a:pPr algn="ctr"/>
                      <a:r>
                        <a:rPr lang="en-US" sz="1600">
                          <a:effectLst/>
                        </a:rPr>
                        <a:t>User Stories Completed</a:t>
                      </a:r>
                    </a:p>
                  </a:txBody>
                  <a:tcPr anchor="ctr"/>
                </a:tc>
                <a:tc>
                  <a:txBody>
                    <a:bodyPr/>
                    <a:lstStyle/>
                    <a:p>
                      <a:pPr algn="l"/>
                      <a:r>
                        <a:rPr lang="en-US" sz="1600">
                          <a:effectLst/>
                        </a:rPr>
                        <a:t>Completing user stories selected for this sprint</a:t>
                      </a:r>
                    </a:p>
                  </a:txBody>
                  <a:tcPr anchor="ctr"/>
                </a:tc>
                <a:tc>
                  <a:txBody>
                    <a:bodyPr/>
                    <a:lstStyle/>
                    <a:p>
                      <a:pPr algn="l"/>
                      <a:r>
                        <a:rPr lang="en-US" sz="1600">
                          <a:effectLst/>
                        </a:rPr>
                        <a:t>Trello board</a:t>
                      </a:r>
                    </a:p>
                  </a:txBody>
                  <a:tcPr anchor="ctr"/>
                </a:tc>
                <a:tc>
                  <a:txBody>
                    <a:bodyPr/>
                    <a:lstStyle/>
                    <a:p>
                      <a:pPr algn="ctr"/>
                      <a:r>
                        <a:rPr lang="en-US" sz="1600">
                          <a:effectLst/>
                        </a:rPr>
                        <a:t>20%</a:t>
                      </a:r>
                    </a:p>
                  </a:txBody>
                  <a:tcPr anchor="ctr"/>
                </a:tc>
                <a:extLst>
                  <a:ext uri="{0D108BD9-81ED-4DB2-BD59-A6C34878D82A}">
                    <a16:rowId xmlns:a16="http://schemas.microsoft.com/office/drawing/2014/main" val="1720459716"/>
                  </a:ext>
                </a:extLst>
              </a:tr>
              <a:tr h="591149">
                <a:tc>
                  <a:txBody>
                    <a:bodyPr/>
                    <a:lstStyle/>
                    <a:p>
                      <a:pPr algn="ctr"/>
                      <a:r>
                        <a:rPr lang="en-US" sz="1600">
                          <a:effectLst/>
                        </a:rPr>
                        <a:t>Quality of Implementation</a:t>
                      </a:r>
                    </a:p>
                  </a:txBody>
                  <a:tcPr anchor="ctr"/>
                </a:tc>
                <a:tc>
                  <a:txBody>
                    <a:bodyPr/>
                    <a:lstStyle/>
                    <a:p>
                      <a:pPr algn="l"/>
                      <a:r>
                        <a:rPr lang="en-US" sz="1600">
                          <a:effectLst/>
                        </a:rPr>
                        <a:t>Writing effective and efficient code with good style and formatting</a:t>
                      </a:r>
                    </a:p>
                  </a:txBody>
                  <a:tcPr anchor="ctr"/>
                </a:tc>
                <a:tc>
                  <a:txBody>
                    <a:bodyPr/>
                    <a:lstStyle/>
                    <a:p>
                      <a:pPr algn="l"/>
                      <a:r>
                        <a:rPr lang="en-US" sz="1600">
                          <a:effectLst/>
                        </a:rPr>
                        <a:t>GitHub repository</a:t>
                      </a:r>
                    </a:p>
                  </a:txBody>
                  <a:tcPr anchor="ctr"/>
                </a:tc>
                <a:tc>
                  <a:txBody>
                    <a:bodyPr/>
                    <a:lstStyle/>
                    <a:p>
                      <a:pPr algn="ctr"/>
                      <a:r>
                        <a:rPr lang="en-US" sz="1600">
                          <a:effectLst/>
                        </a:rPr>
                        <a:t>30%</a:t>
                      </a:r>
                    </a:p>
                  </a:txBody>
                  <a:tcPr anchor="ctr"/>
                </a:tc>
                <a:extLst>
                  <a:ext uri="{0D108BD9-81ED-4DB2-BD59-A6C34878D82A}">
                    <a16:rowId xmlns:a16="http://schemas.microsoft.com/office/drawing/2014/main" val="3957490862"/>
                  </a:ext>
                </a:extLst>
              </a:tr>
              <a:tr h="353521">
                <a:tc>
                  <a:txBody>
                    <a:bodyPr/>
                    <a:lstStyle/>
                    <a:p>
                      <a:pPr algn="ctr"/>
                      <a:r>
                        <a:rPr lang="en-US" sz="1600" dirty="0">
                          <a:effectLst/>
                        </a:rPr>
                        <a:t>Testing</a:t>
                      </a:r>
                    </a:p>
                  </a:txBody>
                  <a:tcPr anchor="ctr"/>
                </a:tc>
                <a:tc>
                  <a:txBody>
                    <a:bodyPr/>
                    <a:lstStyle/>
                    <a:p>
                      <a:pPr algn="l"/>
                      <a:r>
                        <a:rPr lang="en-US" sz="1600">
                          <a:effectLst/>
                        </a:rPr>
                        <a:t>Providing appropriate tests for completed user stories</a:t>
                      </a:r>
                    </a:p>
                  </a:txBody>
                  <a:tcPr anchor="ctr"/>
                </a:tc>
                <a:tc>
                  <a:txBody>
                    <a:bodyPr/>
                    <a:lstStyle/>
                    <a:p>
                      <a:pPr algn="l"/>
                      <a:r>
                        <a:rPr lang="en-US" sz="1600">
                          <a:effectLst/>
                        </a:rPr>
                        <a:t>GitHub repository</a:t>
                      </a:r>
                    </a:p>
                  </a:txBody>
                  <a:tcPr anchor="ctr"/>
                </a:tc>
                <a:tc>
                  <a:txBody>
                    <a:bodyPr/>
                    <a:lstStyle/>
                    <a:p>
                      <a:pPr algn="ctr"/>
                      <a:r>
                        <a:rPr lang="en-US" sz="1600">
                          <a:effectLst/>
                        </a:rPr>
                        <a:t>10%</a:t>
                      </a:r>
                    </a:p>
                  </a:txBody>
                  <a:tcPr anchor="ctr"/>
                </a:tc>
                <a:extLst>
                  <a:ext uri="{0D108BD9-81ED-4DB2-BD59-A6C34878D82A}">
                    <a16:rowId xmlns:a16="http://schemas.microsoft.com/office/drawing/2014/main" val="1890821206"/>
                  </a:ext>
                </a:extLst>
              </a:tr>
              <a:tr h="591149">
                <a:tc>
                  <a:txBody>
                    <a:bodyPr/>
                    <a:lstStyle/>
                    <a:p>
                      <a:pPr algn="ctr"/>
                      <a:r>
                        <a:rPr lang="en-US" sz="1600">
                          <a:effectLst/>
                        </a:rPr>
                        <a:t>Client Satisfaction</a:t>
                      </a:r>
                    </a:p>
                  </a:txBody>
                  <a:tcPr anchor="ctr"/>
                </a:tc>
                <a:tc>
                  <a:txBody>
                    <a:bodyPr/>
                    <a:lstStyle/>
                    <a:p>
                      <a:pPr algn="l"/>
                      <a:r>
                        <a:rPr lang="en-US" sz="1600">
                          <a:effectLst/>
                        </a:rPr>
                        <a:t>Meeting the client's expectations</a:t>
                      </a:r>
                    </a:p>
                  </a:txBody>
                  <a:tcPr anchor="ctr"/>
                </a:tc>
                <a:tc>
                  <a:txBody>
                    <a:bodyPr/>
                    <a:lstStyle/>
                    <a:p>
                      <a:pPr algn="l"/>
                      <a:r>
                        <a:rPr lang="en-US" sz="1600">
                          <a:effectLst/>
                        </a:rPr>
                        <a:t>Direct communication between instructor and client</a:t>
                      </a:r>
                    </a:p>
                  </a:txBody>
                  <a:tcPr anchor="ctr"/>
                </a:tc>
                <a:tc>
                  <a:txBody>
                    <a:bodyPr/>
                    <a:lstStyle/>
                    <a:p>
                      <a:pPr algn="ctr"/>
                      <a:r>
                        <a:rPr lang="en-US" sz="1600">
                          <a:effectLst/>
                        </a:rPr>
                        <a:t>10%</a:t>
                      </a:r>
                    </a:p>
                  </a:txBody>
                  <a:tcPr anchor="ctr"/>
                </a:tc>
                <a:extLst>
                  <a:ext uri="{0D108BD9-81ED-4DB2-BD59-A6C34878D82A}">
                    <a16:rowId xmlns:a16="http://schemas.microsoft.com/office/drawing/2014/main" val="3129995072"/>
                  </a:ext>
                </a:extLst>
              </a:tr>
              <a:tr h="591149">
                <a:tc>
                  <a:txBody>
                    <a:bodyPr/>
                    <a:lstStyle/>
                    <a:p>
                      <a:pPr algn="ctr"/>
                      <a:r>
                        <a:rPr lang="en-US" sz="1600">
                          <a:effectLst/>
                        </a:rPr>
                        <a:t>Review</a:t>
                      </a:r>
                    </a:p>
                  </a:txBody>
                  <a:tcPr anchor="ctr"/>
                </a:tc>
                <a:tc>
                  <a:txBody>
                    <a:bodyPr/>
                    <a:lstStyle/>
                    <a:p>
                      <a:pPr algn="l"/>
                      <a:r>
                        <a:rPr lang="en-US" sz="1600">
                          <a:effectLst/>
                        </a:rPr>
                        <a:t>Review with client is done to assess state of the product and decide the direction for the next sprint</a:t>
                      </a:r>
                    </a:p>
                  </a:txBody>
                  <a:tcPr anchor="ctr"/>
                </a:tc>
                <a:tc>
                  <a:txBody>
                    <a:bodyPr/>
                    <a:lstStyle/>
                    <a:p>
                      <a:pPr algn="l"/>
                      <a:r>
                        <a:rPr lang="en-US" sz="1600">
                          <a:effectLst/>
                        </a:rPr>
                        <a:t>Sprint review document</a:t>
                      </a:r>
                    </a:p>
                  </a:txBody>
                  <a:tcPr anchor="ctr"/>
                </a:tc>
                <a:tc>
                  <a:txBody>
                    <a:bodyPr/>
                    <a:lstStyle/>
                    <a:p>
                      <a:pPr algn="ctr"/>
                      <a:r>
                        <a:rPr lang="en-US" sz="1600">
                          <a:effectLst/>
                        </a:rPr>
                        <a:t>10%</a:t>
                      </a:r>
                    </a:p>
                  </a:txBody>
                  <a:tcPr anchor="ctr"/>
                </a:tc>
                <a:extLst>
                  <a:ext uri="{0D108BD9-81ED-4DB2-BD59-A6C34878D82A}">
                    <a16:rowId xmlns:a16="http://schemas.microsoft.com/office/drawing/2014/main" val="650199120"/>
                  </a:ext>
                </a:extLst>
              </a:tr>
              <a:tr h="591149">
                <a:tc>
                  <a:txBody>
                    <a:bodyPr/>
                    <a:lstStyle/>
                    <a:p>
                      <a:pPr algn="ctr"/>
                      <a:r>
                        <a:rPr lang="en-US" sz="1600">
                          <a:effectLst/>
                        </a:rPr>
                        <a:t>Retrospective</a:t>
                      </a:r>
                    </a:p>
                  </a:txBody>
                  <a:tcPr anchor="ctr"/>
                </a:tc>
                <a:tc>
                  <a:txBody>
                    <a:bodyPr/>
                    <a:lstStyle/>
                    <a:p>
                      <a:pPr algn="l"/>
                      <a:r>
                        <a:rPr lang="en-US" sz="1600">
                          <a:effectLst/>
                        </a:rPr>
                        <a:t>Team retrospective is done to assess what went well on this sprint and what could be done better in the future</a:t>
                      </a:r>
                    </a:p>
                  </a:txBody>
                  <a:tcPr anchor="ctr"/>
                </a:tc>
                <a:tc>
                  <a:txBody>
                    <a:bodyPr/>
                    <a:lstStyle/>
                    <a:p>
                      <a:pPr algn="l"/>
                      <a:r>
                        <a:rPr lang="en-US" sz="1600">
                          <a:effectLst/>
                        </a:rPr>
                        <a:t>Sprint retrospective document</a:t>
                      </a:r>
                    </a:p>
                  </a:txBody>
                  <a:tcPr anchor="ctr"/>
                </a:tc>
                <a:tc>
                  <a:txBody>
                    <a:bodyPr/>
                    <a:lstStyle/>
                    <a:p>
                      <a:pPr algn="ctr"/>
                      <a:r>
                        <a:rPr lang="en-US" sz="1600" dirty="0">
                          <a:effectLst/>
                        </a:rPr>
                        <a:t>10%</a:t>
                      </a:r>
                    </a:p>
                  </a:txBody>
                  <a:tcPr anchor="ctr"/>
                </a:tc>
                <a:extLst>
                  <a:ext uri="{0D108BD9-81ED-4DB2-BD59-A6C34878D82A}">
                    <a16:rowId xmlns:a16="http://schemas.microsoft.com/office/drawing/2014/main" val="2454033315"/>
                  </a:ext>
                </a:extLst>
              </a:tr>
            </a:tbl>
          </a:graphicData>
        </a:graphic>
      </p:graphicFrame>
    </p:spTree>
    <p:extLst>
      <p:ext uri="{BB962C8B-B14F-4D97-AF65-F5344CB8AC3E}">
        <p14:creationId xmlns:p14="http://schemas.microsoft.com/office/powerpoint/2010/main" val="15303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C724B-477B-4A9D-A572-92BA4F80B656}"/>
              </a:ext>
            </a:extLst>
          </p:cNvPr>
          <p:cNvSpPr>
            <a:spLocks noGrp="1"/>
          </p:cNvSpPr>
          <p:nvPr>
            <p:ph type="title"/>
          </p:nvPr>
        </p:nvSpPr>
        <p:spPr/>
        <p:txBody>
          <a:bodyPr/>
          <a:lstStyle/>
          <a:p>
            <a:r>
              <a:rPr lang="en-US" dirty="0"/>
              <a:t>Product Owner grading</a:t>
            </a:r>
          </a:p>
        </p:txBody>
      </p:sp>
      <p:sp>
        <p:nvSpPr>
          <p:cNvPr id="3" name="Content Placeholder 2">
            <a:extLst>
              <a:ext uri="{FF2B5EF4-FFF2-40B4-BE49-F238E27FC236}">
                <a16:creationId xmlns:a16="http://schemas.microsoft.com/office/drawing/2014/main" id="{A48F3094-BDF0-4709-9140-3D1331006019}"/>
              </a:ext>
            </a:extLst>
          </p:cNvPr>
          <p:cNvSpPr>
            <a:spLocks noGrp="1"/>
          </p:cNvSpPr>
          <p:nvPr>
            <p:ph idx="1"/>
          </p:nvPr>
        </p:nvSpPr>
        <p:spPr/>
        <p:txBody>
          <a:bodyPr/>
          <a:lstStyle/>
          <a:p>
            <a:r>
              <a:rPr lang="en-US" dirty="0"/>
              <a:t>50% of the Product Owner grade will be the sprint grade</a:t>
            </a:r>
          </a:p>
          <a:p>
            <a:r>
              <a:rPr lang="en-US" dirty="0"/>
              <a:t>The other 50% will be based on the following criteria:</a:t>
            </a:r>
          </a:p>
        </p:txBody>
      </p:sp>
      <p:graphicFrame>
        <p:nvGraphicFramePr>
          <p:cNvPr id="4" name="Table 3">
            <a:extLst>
              <a:ext uri="{FF2B5EF4-FFF2-40B4-BE49-F238E27FC236}">
                <a16:creationId xmlns:a16="http://schemas.microsoft.com/office/drawing/2014/main" id="{09E269E3-13A7-4B83-8A84-809DA1B3E935}"/>
              </a:ext>
            </a:extLst>
          </p:cNvPr>
          <p:cNvGraphicFramePr>
            <a:graphicFrameLocks noGrp="1"/>
          </p:cNvGraphicFramePr>
          <p:nvPr>
            <p:extLst>
              <p:ext uri="{D42A27DB-BD31-4B8C-83A1-F6EECF244321}">
                <p14:modId xmlns:p14="http://schemas.microsoft.com/office/powerpoint/2010/main" val="960456815"/>
              </p:ext>
            </p:extLst>
          </p:nvPr>
        </p:nvGraphicFramePr>
        <p:xfrm>
          <a:off x="304800" y="2971800"/>
          <a:ext cx="11582400" cy="3654801"/>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1086242550"/>
                    </a:ext>
                  </a:extLst>
                </a:gridCol>
                <a:gridCol w="3737284">
                  <a:extLst>
                    <a:ext uri="{9D8B030D-6E8A-4147-A177-3AD203B41FA5}">
                      <a16:colId xmlns:a16="http://schemas.microsoft.com/office/drawing/2014/main" val="1515263570"/>
                    </a:ext>
                  </a:extLst>
                </a:gridCol>
                <a:gridCol w="4187516">
                  <a:extLst>
                    <a:ext uri="{9D8B030D-6E8A-4147-A177-3AD203B41FA5}">
                      <a16:colId xmlns:a16="http://schemas.microsoft.com/office/drawing/2014/main" val="1778629127"/>
                    </a:ext>
                  </a:extLst>
                </a:gridCol>
                <a:gridCol w="1066800">
                  <a:extLst>
                    <a:ext uri="{9D8B030D-6E8A-4147-A177-3AD203B41FA5}">
                      <a16:colId xmlns:a16="http://schemas.microsoft.com/office/drawing/2014/main" val="4049739901"/>
                    </a:ext>
                  </a:extLst>
                </a:gridCol>
              </a:tblGrid>
              <a:tr h="292359">
                <a:tc>
                  <a:txBody>
                    <a:bodyPr/>
                    <a:lstStyle/>
                    <a:p>
                      <a:pPr algn="ctr"/>
                      <a:r>
                        <a:rPr lang="en-US" b="1" dirty="0">
                          <a:solidFill>
                            <a:srgbClr val="FFFFFF"/>
                          </a:solidFill>
                          <a:effectLst/>
                        </a:rPr>
                        <a:t>Criteria</a:t>
                      </a:r>
                      <a:endParaRPr lang="en-US" dirty="0">
                        <a:solidFill>
                          <a:srgbClr val="FFFFFF"/>
                        </a:solidFill>
                        <a:effectLst/>
                      </a:endParaRPr>
                    </a:p>
                  </a:txBody>
                  <a:tcPr anchor="ctr"/>
                </a:tc>
                <a:tc>
                  <a:txBody>
                    <a:bodyPr/>
                    <a:lstStyle/>
                    <a:p>
                      <a:pPr algn="l"/>
                      <a:r>
                        <a:rPr lang="en-US" b="1">
                          <a:solidFill>
                            <a:srgbClr val="FFFFFF"/>
                          </a:solidFill>
                          <a:effectLst/>
                        </a:rPr>
                        <a:t>Description</a:t>
                      </a:r>
                      <a:endParaRPr lang="en-US">
                        <a:solidFill>
                          <a:srgbClr val="FFFFFF"/>
                        </a:solidFill>
                        <a:effectLst/>
                      </a:endParaRPr>
                    </a:p>
                  </a:txBody>
                  <a:tcPr anchor="ctr"/>
                </a:tc>
                <a:tc>
                  <a:txBody>
                    <a:bodyPr/>
                    <a:lstStyle/>
                    <a:p>
                      <a:pPr algn="l"/>
                      <a:r>
                        <a:rPr lang="en-US" b="1">
                          <a:solidFill>
                            <a:srgbClr val="FFFFFF"/>
                          </a:solidFill>
                          <a:effectLst/>
                        </a:rPr>
                        <a:t>Source</a:t>
                      </a:r>
                      <a:endParaRPr lang="en-US">
                        <a:solidFill>
                          <a:srgbClr val="FFFFFF"/>
                        </a:solidFill>
                        <a:effectLst/>
                      </a:endParaRPr>
                    </a:p>
                  </a:txBody>
                  <a:tcPr anchor="ctr"/>
                </a:tc>
                <a:tc>
                  <a:txBody>
                    <a:bodyPr/>
                    <a:lstStyle/>
                    <a:p>
                      <a:pPr algn="ctr"/>
                      <a:r>
                        <a:rPr lang="en-US" b="1">
                          <a:solidFill>
                            <a:srgbClr val="FFFFFF"/>
                          </a:solidFill>
                          <a:effectLst/>
                        </a:rPr>
                        <a:t>Weight</a:t>
                      </a:r>
                      <a:endParaRPr lang="en-US">
                        <a:solidFill>
                          <a:srgbClr val="FFFFFF"/>
                        </a:solidFill>
                        <a:effectLst/>
                      </a:endParaRPr>
                    </a:p>
                  </a:txBody>
                  <a:tcPr anchor="ctr"/>
                </a:tc>
                <a:extLst>
                  <a:ext uri="{0D108BD9-81ED-4DB2-BD59-A6C34878D82A}">
                    <a16:rowId xmlns:a16="http://schemas.microsoft.com/office/drawing/2014/main" val="318053185"/>
                  </a:ext>
                </a:extLst>
              </a:tr>
              <a:tr h="730898">
                <a:tc>
                  <a:txBody>
                    <a:bodyPr/>
                    <a:lstStyle/>
                    <a:p>
                      <a:pPr algn="ctr"/>
                      <a:r>
                        <a:rPr lang="en-US">
                          <a:effectLst/>
                        </a:rPr>
                        <a:t>Client Communication</a:t>
                      </a:r>
                    </a:p>
                  </a:txBody>
                  <a:tcPr anchor="ctr"/>
                </a:tc>
                <a:tc>
                  <a:txBody>
                    <a:bodyPr/>
                    <a:lstStyle/>
                    <a:p>
                      <a:pPr algn="l"/>
                      <a:r>
                        <a:rPr lang="en-US">
                          <a:effectLst/>
                        </a:rPr>
                        <a:t>Communicating with the client throughout the sprint process</a:t>
                      </a:r>
                    </a:p>
                  </a:txBody>
                  <a:tcPr anchor="ctr"/>
                </a:tc>
                <a:tc>
                  <a:txBody>
                    <a:bodyPr/>
                    <a:lstStyle/>
                    <a:p>
                      <a:pPr algn="l"/>
                      <a:r>
                        <a:rPr lang="en-US">
                          <a:effectLst/>
                        </a:rPr>
                        <a:t>Direct communication between instructor and client</a:t>
                      </a:r>
                    </a:p>
                  </a:txBody>
                  <a:tcPr anchor="ctr"/>
                </a:tc>
                <a:tc>
                  <a:txBody>
                    <a:bodyPr/>
                    <a:lstStyle/>
                    <a:p>
                      <a:pPr algn="ctr"/>
                      <a:r>
                        <a:rPr lang="en-US">
                          <a:effectLst/>
                        </a:rPr>
                        <a:t>15%</a:t>
                      </a:r>
                    </a:p>
                  </a:txBody>
                  <a:tcPr anchor="ctr"/>
                </a:tc>
                <a:extLst>
                  <a:ext uri="{0D108BD9-81ED-4DB2-BD59-A6C34878D82A}">
                    <a16:rowId xmlns:a16="http://schemas.microsoft.com/office/drawing/2014/main" val="3873676165"/>
                  </a:ext>
                </a:extLst>
              </a:tr>
              <a:tr h="1169437">
                <a:tc>
                  <a:txBody>
                    <a:bodyPr/>
                    <a:lstStyle/>
                    <a:p>
                      <a:pPr algn="ctr"/>
                      <a:r>
                        <a:rPr lang="en-US">
                          <a:effectLst/>
                        </a:rPr>
                        <a:t>Updating PBIs</a:t>
                      </a:r>
                    </a:p>
                  </a:txBody>
                  <a:tcPr anchor="ctr"/>
                </a:tc>
                <a:tc>
                  <a:txBody>
                    <a:bodyPr/>
                    <a:lstStyle/>
                    <a:p>
                      <a:pPr algn="l"/>
                      <a:r>
                        <a:rPr lang="en-US">
                          <a:effectLst/>
                        </a:rPr>
                        <a:t>Adding, removing, and refining PBIs based on client and team feedback</a:t>
                      </a:r>
                    </a:p>
                  </a:txBody>
                  <a:tcPr anchor="ctr"/>
                </a:tc>
                <a:tc>
                  <a:txBody>
                    <a:bodyPr/>
                    <a:lstStyle/>
                    <a:p>
                      <a:pPr algn="l"/>
                      <a:r>
                        <a:rPr lang="en-US" dirty="0">
                          <a:effectLst/>
                        </a:rPr>
                        <a:t>Direct communication between instructor and client as well as team feedback on Sprint Reflections</a:t>
                      </a:r>
                    </a:p>
                  </a:txBody>
                  <a:tcPr anchor="ctr"/>
                </a:tc>
                <a:tc>
                  <a:txBody>
                    <a:bodyPr/>
                    <a:lstStyle/>
                    <a:p>
                      <a:pPr algn="ctr"/>
                      <a:r>
                        <a:rPr lang="en-US">
                          <a:effectLst/>
                        </a:rPr>
                        <a:t>20%</a:t>
                      </a:r>
                    </a:p>
                  </a:txBody>
                  <a:tcPr anchor="ctr"/>
                </a:tc>
                <a:extLst>
                  <a:ext uri="{0D108BD9-81ED-4DB2-BD59-A6C34878D82A}">
                    <a16:rowId xmlns:a16="http://schemas.microsoft.com/office/drawing/2014/main" val="1263153971"/>
                  </a:ext>
                </a:extLst>
              </a:tr>
              <a:tr h="1388706">
                <a:tc>
                  <a:txBody>
                    <a:bodyPr/>
                    <a:lstStyle/>
                    <a:p>
                      <a:pPr algn="ctr"/>
                      <a:r>
                        <a:rPr lang="en-US">
                          <a:effectLst/>
                        </a:rPr>
                        <a:t>Documenting Sprint Review</a:t>
                      </a:r>
                    </a:p>
                  </a:txBody>
                  <a:tcPr anchor="ctr"/>
                </a:tc>
                <a:tc>
                  <a:txBody>
                    <a:bodyPr/>
                    <a:lstStyle/>
                    <a:p>
                      <a:pPr algn="l"/>
                      <a:r>
                        <a:rPr lang="en-US">
                          <a:effectLst/>
                        </a:rPr>
                        <a:t>Reporting what the goal of the sprint was, why it was important, what stories were completed, and what stories were not completed</a:t>
                      </a:r>
                    </a:p>
                  </a:txBody>
                  <a:tcPr anchor="ctr"/>
                </a:tc>
                <a:tc>
                  <a:txBody>
                    <a:bodyPr/>
                    <a:lstStyle/>
                    <a:p>
                      <a:pPr algn="l"/>
                      <a:r>
                        <a:rPr lang="en-US">
                          <a:effectLst/>
                        </a:rPr>
                        <a:t>Sprint review document</a:t>
                      </a:r>
                    </a:p>
                  </a:txBody>
                  <a:tcPr anchor="ctr"/>
                </a:tc>
                <a:tc>
                  <a:txBody>
                    <a:bodyPr/>
                    <a:lstStyle/>
                    <a:p>
                      <a:pPr algn="ctr"/>
                      <a:r>
                        <a:rPr lang="en-US" dirty="0">
                          <a:effectLst/>
                        </a:rPr>
                        <a:t>15%</a:t>
                      </a:r>
                    </a:p>
                  </a:txBody>
                  <a:tcPr anchor="ctr"/>
                </a:tc>
                <a:extLst>
                  <a:ext uri="{0D108BD9-81ED-4DB2-BD59-A6C34878D82A}">
                    <a16:rowId xmlns:a16="http://schemas.microsoft.com/office/drawing/2014/main" val="3784135984"/>
                  </a:ext>
                </a:extLst>
              </a:tr>
            </a:tbl>
          </a:graphicData>
        </a:graphic>
      </p:graphicFrame>
    </p:spTree>
    <p:extLst>
      <p:ext uri="{BB962C8B-B14F-4D97-AF65-F5344CB8AC3E}">
        <p14:creationId xmlns:p14="http://schemas.microsoft.com/office/powerpoint/2010/main" val="2526904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58441-07C5-4F9D-837A-E97B6B575B47}"/>
              </a:ext>
            </a:extLst>
          </p:cNvPr>
          <p:cNvSpPr>
            <a:spLocks noGrp="1"/>
          </p:cNvSpPr>
          <p:nvPr>
            <p:ph type="title"/>
          </p:nvPr>
        </p:nvSpPr>
        <p:spPr/>
        <p:txBody>
          <a:bodyPr/>
          <a:lstStyle/>
          <a:p>
            <a:r>
              <a:rPr lang="en-US" dirty="0"/>
              <a:t>Scrum Master grading</a:t>
            </a:r>
          </a:p>
        </p:txBody>
      </p:sp>
      <p:sp>
        <p:nvSpPr>
          <p:cNvPr id="3" name="Content Placeholder 2">
            <a:extLst>
              <a:ext uri="{FF2B5EF4-FFF2-40B4-BE49-F238E27FC236}">
                <a16:creationId xmlns:a16="http://schemas.microsoft.com/office/drawing/2014/main" id="{C2E1D221-94B5-4CC5-B032-EC3A777CCE10}"/>
              </a:ext>
            </a:extLst>
          </p:cNvPr>
          <p:cNvSpPr>
            <a:spLocks noGrp="1"/>
          </p:cNvSpPr>
          <p:nvPr>
            <p:ph idx="1"/>
          </p:nvPr>
        </p:nvSpPr>
        <p:spPr>
          <a:xfrm>
            <a:off x="609600" y="1775192"/>
            <a:ext cx="10972800" cy="1442283"/>
          </a:xfrm>
        </p:spPr>
        <p:txBody>
          <a:bodyPr>
            <a:normAutofit fontScale="92500" lnSpcReduction="10000"/>
          </a:bodyPr>
          <a:lstStyle/>
          <a:p>
            <a:r>
              <a:rPr lang="en-US" dirty="0"/>
              <a:t>Like the Product Owner, 50% of the Scrum Master grade will be the sprint grade</a:t>
            </a:r>
          </a:p>
          <a:p>
            <a:r>
              <a:rPr lang="en-US" dirty="0"/>
              <a:t>The other 50% will be based on the following criteria:</a:t>
            </a:r>
          </a:p>
          <a:p>
            <a:endParaRPr lang="en-US" dirty="0"/>
          </a:p>
        </p:txBody>
      </p:sp>
      <p:graphicFrame>
        <p:nvGraphicFramePr>
          <p:cNvPr id="4" name="Table 3">
            <a:extLst>
              <a:ext uri="{FF2B5EF4-FFF2-40B4-BE49-F238E27FC236}">
                <a16:creationId xmlns:a16="http://schemas.microsoft.com/office/drawing/2014/main" id="{5721243E-022C-43D0-B51F-4AE2D7EDDD91}"/>
              </a:ext>
            </a:extLst>
          </p:cNvPr>
          <p:cNvGraphicFramePr>
            <a:graphicFrameLocks noGrp="1"/>
          </p:cNvGraphicFramePr>
          <p:nvPr>
            <p:extLst>
              <p:ext uri="{D42A27DB-BD31-4B8C-83A1-F6EECF244321}">
                <p14:modId xmlns:p14="http://schemas.microsoft.com/office/powerpoint/2010/main" val="1365688483"/>
              </p:ext>
            </p:extLst>
          </p:nvPr>
        </p:nvGraphicFramePr>
        <p:xfrm>
          <a:off x="228600" y="3217475"/>
          <a:ext cx="11734800" cy="347472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597326331"/>
                    </a:ext>
                  </a:extLst>
                </a:gridCol>
                <a:gridCol w="5486400">
                  <a:extLst>
                    <a:ext uri="{9D8B030D-6E8A-4147-A177-3AD203B41FA5}">
                      <a16:colId xmlns:a16="http://schemas.microsoft.com/office/drawing/2014/main" val="3511703785"/>
                    </a:ext>
                  </a:extLst>
                </a:gridCol>
                <a:gridCol w="3124200">
                  <a:extLst>
                    <a:ext uri="{9D8B030D-6E8A-4147-A177-3AD203B41FA5}">
                      <a16:colId xmlns:a16="http://schemas.microsoft.com/office/drawing/2014/main" val="458965074"/>
                    </a:ext>
                  </a:extLst>
                </a:gridCol>
                <a:gridCol w="914400">
                  <a:extLst>
                    <a:ext uri="{9D8B030D-6E8A-4147-A177-3AD203B41FA5}">
                      <a16:colId xmlns:a16="http://schemas.microsoft.com/office/drawing/2014/main" val="3329430608"/>
                    </a:ext>
                  </a:extLst>
                </a:gridCol>
              </a:tblGrid>
              <a:tr h="135436">
                <a:tc>
                  <a:txBody>
                    <a:bodyPr/>
                    <a:lstStyle/>
                    <a:p>
                      <a:pPr algn="ctr"/>
                      <a:r>
                        <a:rPr lang="en-US" b="1" dirty="0">
                          <a:solidFill>
                            <a:srgbClr val="FFFFFF"/>
                          </a:solidFill>
                          <a:effectLst/>
                        </a:rPr>
                        <a:t>Criteria</a:t>
                      </a:r>
                      <a:endParaRPr lang="en-US" dirty="0">
                        <a:solidFill>
                          <a:srgbClr val="FFFFFF"/>
                        </a:solidFill>
                        <a:effectLst/>
                      </a:endParaRPr>
                    </a:p>
                  </a:txBody>
                  <a:tcPr anchor="ctr"/>
                </a:tc>
                <a:tc>
                  <a:txBody>
                    <a:bodyPr/>
                    <a:lstStyle/>
                    <a:p>
                      <a:pPr algn="l"/>
                      <a:r>
                        <a:rPr lang="en-US" b="1" dirty="0">
                          <a:solidFill>
                            <a:srgbClr val="FFFFFF"/>
                          </a:solidFill>
                          <a:effectLst/>
                        </a:rPr>
                        <a:t>Description</a:t>
                      </a:r>
                      <a:endParaRPr lang="en-US" dirty="0">
                        <a:solidFill>
                          <a:srgbClr val="FFFFFF"/>
                        </a:solidFill>
                        <a:effectLst/>
                      </a:endParaRPr>
                    </a:p>
                  </a:txBody>
                  <a:tcPr anchor="ctr"/>
                </a:tc>
                <a:tc>
                  <a:txBody>
                    <a:bodyPr/>
                    <a:lstStyle/>
                    <a:p>
                      <a:pPr algn="l"/>
                      <a:r>
                        <a:rPr lang="en-US" b="1">
                          <a:solidFill>
                            <a:srgbClr val="FFFFFF"/>
                          </a:solidFill>
                          <a:effectLst/>
                        </a:rPr>
                        <a:t>Source</a:t>
                      </a:r>
                      <a:endParaRPr lang="en-US">
                        <a:solidFill>
                          <a:srgbClr val="FFFFFF"/>
                        </a:solidFill>
                        <a:effectLst/>
                      </a:endParaRPr>
                    </a:p>
                  </a:txBody>
                  <a:tcPr anchor="ctr"/>
                </a:tc>
                <a:tc>
                  <a:txBody>
                    <a:bodyPr/>
                    <a:lstStyle/>
                    <a:p>
                      <a:pPr algn="ctr"/>
                      <a:r>
                        <a:rPr lang="en-US" b="1">
                          <a:solidFill>
                            <a:srgbClr val="FFFFFF"/>
                          </a:solidFill>
                          <a:effectLst/>
                        </a:rPr>
                        <a:t>Weight</a:t>
                      </a:r>
                      <a:endParaRPr lang="en-US">
                        <a:solidFill>
                          <a:srgbClr val="FFFFFF"/>
                        </a:solidFill>
                        <a:effectLst/>
                      </a:endParaRPr>
                    </a:p>
                  </a:txBody>
                  <a:tcPr anchor="ctr"/>
                </a:tc>
                <a:extLst>
                  <a:ext uri="{0D108BD9-81ED-4DB2-BD59-A6C34878D82A}">
                    <a16:rowId xmlns:a16="http://schemas.microsoft.com/office/drawing/2014/main" val="3103394494"/>
                  </a:ext>
                </a:extLst>
              </a:tr>
              <a:tr h="534324">
                <a:tc>
                  <a:txBody>
                    <a:bodyPr/>
                    <a:lstStyle/>
                    <a:p>
                      <a:pPr algn="ctr"/>
                      <a:r>
                        <a:rPr lang="en-US">
                          <a:effectLst/>
                        </a:rPr>
                        <a:t>Team Organization</a:t>
                      </a:r>
                    </a:p>
                  </a:txBody>
                  <a:tcPr anchor="ctr"/>
                </a:tc>
                <a:tc>
                  <a:txBody>
                    <a:bodyPr/>
                    <a:lstStyle/>
                    <a:p>
                      <a:pPr algn="l"/>
                      <a:r>
                        <a:rPr lang="en-US">
                          <a:effectLst/>
                        </a:rPr>
                        <a:t>Making sure that everyone on the team has something to work on and ways of overcoming challenges that are preventing work</a:t>
                      </a:r>
                    </a:p>
                  </a:txBody>
                  <a:tcPr anchor="ctr"/>
                </a:tc>
                <a:tc>
                  <a:txBody>
                    <a:bodyPr/>
                    <a:lstStyle/>
                    <a:p>
                      <a:pPr algn="l"/>
                      <a:r>
                        <a:rPr lang="en-US">
                          <a:effectLst/>
                        </a:rPr>
                        <a:t>Team feedback on sprint reflections</a:t>
                      </a:r>
                    </a:p>
                  </a:txBody>
                  <a:tcPr anchor="ctr"/>
                </a:tc>
                <a:tc>
                  <a:txBody>
                    <a:bodyPr/>
                    <a:lstStyle/>
                    <a:p>
                      <a:pPr algn="ctr"/>
                      <a:r>
                        <a:rPr lang="en-US">
                          <a:effectLst/>
                        </a:rPr>
                        <a:t>12.5%</a:t>
                      </a:r>
                    </a:p>
                  </a:txBody>
                  <a:tcPr anchor="ctr"/>
                </a:tc>
                <a:extLst>
                  <a:ext uri="{0D108BD9-81ED-4DB2-BD59-A6C34878D82A}">
                    <a16:rowId xmlns:a16="http://schemas.microsoft.com/office/drawing/2014/main" val="2066520611"/>
                  </a:ext>
                </a:extLst>
              </a:tr>
              <a:tr h="333952">
                <a:tc>
                  <a:txBody>
                    <a:bodyPr/>
                    <a:lstStyle/>
                    <a:p>
                      <a:pPr algn="ctr"/>
                      <a:r>
                        <a:rPr lang="en-US">
                          <a:effectLst/>
                        </a:rPr>
                        <a:t>Story Poker</a:t>
                      </a:r>
                    </a:p>
                  </a:txBody>
                  <a:tcPr anchor="ctr"/>
                </a:tc>
                <a:tc>
                  <a:txBody>
                    <a:bodyPr/>
                    <a:lstStyle/>
                    <a:p>
                      <a:pPr algn="l"/>
                      <a:r>
                        <a:rPr lang="en-US">
                          <a:effectLst/>
                        </a:rPr>
                        <a:t>Running the story poker session to select stories and estimate their point value</a:t>
                      </a:r>
                    </a:p>
                  </a:txBody>
                  <a:tcPr anchor="ctr"/>
                </a:tc>
                <a:tc>
                  <a:txBody>
                    <a:bodyPr/>
                    <a:lstStyle/>
                    <a:p>
                      <a:pPr algn="l"/>
                      <a:r>
                        <a:rPr lang="en-US">
                          <a:effectLst/>
                        </a:rPr>
                        <a:t>Team feedback on sprint reflections</a:t>
                      </a:r>
                    </a:p>
                  </a:txBody>
                  <a:tcPr anchor="ctr"/>
                </a:tc>
                <a:tc>
                  <a:txBody>
                    <a:bodyPr/>
                    <a:lstStyle/>
                    <a:p>
                      <a:pPr algn="ctr"/>
                      <a:r>
                        <a:rPr lang="en-US">
                          <a:effectLst/>
                        </a:rPr>
                        <a:t>12.5%</a:t>
                      </a:r>
                    </a:p>
                  </a:txBody>
                  <a:tcPr anchor="ctr"/>
                </a:tc>
                <a:extLst>
                  <a:ext uri="{0D108BD9-81ED-4DB2-BD59-A6C34878D82A}">
                    <a16:rowId xmlns:a16="http://schemas.microsoft.com/office/drawing/2014/main" val="523733021"/>
                  </a:ext>
                </a:extLst>
              </a:tr>
              <a:tr h="534324">
                <a:tc>
                  <a:txBody>
                    <a:bodyPr/>
                    <a:lstStyle/>
                    <a:p>
                      <a:pPr algn="ctr"/>
                      <a:r>
                        <a:rPr lang="en-US">
                          <a:effectLst/>
                        </a:rPr>
                        <a:t>Updating Trello</a:t>
                      </a:r>
                    </a:p>
                  </a:txBody>
                  <a:tcPr anchor="ctr"/>
                </a:tc>
                <a:tc>
                  <a:txBody>
                    <a:bodyPr/>
                    <a:lstStyle/>
                    <a:p>
                      <a:pPr algn="l"/>
                      <a:r>
                        <a:rPr lang="en-US">
                          <a:effectLst/>
                        </a:rPr>
                        <a:t>Updating Trello to assign team members to user stories, to record story point values, and to mark stories done</a:t>
                      </a:r>
                    </a:p>
                  </a:txBody>
                  <a:tcPr anchor="ctr"/>
                </a:tc>
                <a:tc>
                  <a:txBody>
                    <a:bodyPr/>
                    <a:lstStyle/>
                    <a:p>
                      <a:pPr algn="l"/>
                      <a:r>
                        <a:rPr lang="en-US">
                          <a:effectLst/>
                        </a:rPr>
                        <a:t>Trello board and team feedback on Sprint Reflections</a:t>
                      </a:r>
                    </a:p>
                  </a:txBody>
                  <a:tcPr anchor="ctr"/>
                </a:tc>
                <a:tc>
                  <a:txBody>
                    <a:bodyPr/>
                    <a:lstStyle/>
                    <a:p>
                      <a:pPr algn="ctr"/>
                      <a:r>
                        <a:rPr lang="en-US">
                          <a:effectLst/>
                        </a:rPr>
                        <a:t>12.5%</a:t>
                      </a:r>
                    </a:p>
                  </a:txBody>
                  <a:tcPr anchor="ctr"/>
                </a:tc>
                <a:extLst>
                  <a:ext uri="{0D108BD9-81ED-4DB2-BD59-A6C34878D82A}">
                    <a16:rowId xmlns:a16="http://schemas.microsoft.com/office/drawing/2014/main" val="4108409823"/>
                  </a:ext>
                </a:extLst>
              </a:tr>
              <a:tr h="634510">
                <a:tc>
                  <a:txBody>
                    <a:bodyPr/>
                    <a:lstStyle/>
                    <a:p>
                      <a:pPr algn="ctr"/>
                      <a:r>
                        <a:rPr lang="en-US">
                          <a:effectLst/>
                        </a:rPr>
                        <a:t>Documenting Sprint Retrospective</a:t>
                      </a:r>
                    </a:p>
                  </a:txBody>
                  <a:tcPr anchor="ctr"/>
                </a:tc>
                <a:tc>
                  <a:txBody>
                    <a:bodyPr/>
                    <a:lstStyle/>
                    <a:p>
                      <a:pPr algn="l"/>
                      <a:r>
                        <a:rPr lang="en-US">
                          <a:effectLst/>
                        </a:rPr>
                        <a:t>Reporting what went well about the sprint, what went poorly, what new ideas the team has, and what actions the team will take to have better sprints in the future</a:t>
                      </a:r>
                    </a:p>
                  </a:txBody>
                  <a:tcPr anchor="ctr"/>
                </a:tc>
                <a:tc>
                  <a:txBody>
                    <a:bodyPr/>
                    <a:lstStyle/>
                    <a:p>
                      <a:pPr algn="l"/>
                      <a:r>
                        <a:rPr lang="en-US">
                          <a:effectLst/>
                        </a:rPr>
                        <a:t>Sprint retrospective document</a:t>
                      </a:r>
                    </a:p>
                  </a:txBody>
                  <a:tcPr anchor="ctr"/>
                </a:tc>
                <a:tc>
                  <a:txBody>
                    <a:bodyPr/>
                    <a:lstStyle/>
                    <a:p>
                      <a:pPr algn="ctr"/>
                      <a:r>
                        <a:rPr lang="en-US" dirty="0">
                          <a:effectLst/>
                        </a:rPr>
                        <a:t>12.5%</a:t>
                      </a:r>
                    </a:p>
                  </a:txBody>
                  <a:tcPr anchor="ctr"/>
                </a:tc>
                <a:extLst>
                  <a:ext uri="{0D108BD9-81ED-4DB2-BD59-A6C34878D82A}">
                    <a16:rowId xmlns:a16="http://schemas.microsoft.com/office/drawing/2014/main" val="2140033561"/>
                  </a:ext>
                </a:extLst>
              </a:tr>
            </a:tbl>
          </a:graphicData>
        </a:graphic>
      </p:graphicFrame>
    </p:spTree>
    <p:extLst>
      <p:ext uri="{BB962C8B-B14F-4D97-AF65-F5344CB8AC3E}">
        <p14:creationId xmlns:p14="http://schemas.microsoft.com/office/powerpoint/2010/main" val="2322599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Turning in projects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files for each submission should be part of a tagged release on a private repository on GitHub (</a:t>
            </a:r>
            <a:r>
              <a:rPr lang="en-US" dirty="0">
                <a:solidFill>
                  <a:schemeClr val="accent1"/>
                </a:solidFill>
              </a:rPr>
              <a:t>https://github.com/</a:t>
            </a:r>
            <a:r>
              <a:rPr lang="en-US" dirty="0"/>
              <a:t>) created before the due date</a:t>
            </a:r>
          </a:p>
          <a:p>
            <a:r>
              <a:rPr lang="en-US" dirty="0"/>
              <a:t>Each release is due before midnight on the last day of each sprint</a:t>
            </a:r>
          </a:p>
          <a:p>
            <a:r>
              <a:rPr lang="en-US" dirty="0"/>
              <a:t>If the project is late, the group will receive a score of 0</a:t>
            </a:r>
          </a:p>
          <a:p>
            <a:r>
              <a:rPr lang="en-US" dirty="0"/>
              <a:t>The tagged release must include a zipped archive containing the following deliverables:</a:t>
            </a:r>
          </a:p>
          <a:p>
            <a:pPr lvl="1"/>
            <a:r>
              <a:rPr lang="en-US" dirty="0"/>
              <a:t>Current source code, including tests</a:t>
            </a:r>
          </a:p>
          <a:p>
            <a:pPr lvl="1"/>
            <a:r>
              <a:rPr lang="en-US" dirty="0"/>
              <a:t>Compiled executables (if appropriate)</a:t>
            </a:r>
          </a:p>
          <a:p>
            <a:pPr lvl="1"/>
            <a:r>
              <a:rPr lang="en-US" dirty="0"/>
              <a:t>Sprint review document</a:t>
            </a:r>
          </a:p>
          <a:p>
            <a:pPr lvl="1"/>
            <a:r>
              <a:rPr lang="en-US" dirty="0"/>
              <a:t>Sprint retrospective document</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820C5-FF34-4E0B-8BB6-B23829F3AE76}"/>
              </a:ext>
            </a:extLst>
          </p:cNvPr>
          <p:cNvSpPr>
            <a:spLocks noGrp="1"/>
          </p:cNvSpPr>
          <p:nvPr>
            <p:ph type="title"/>
          </p:nvPr>
        </p:nvSpPr>
        <p:spPr/>
        <p:txBody>
          <a:bodyPr/>
          <a:lstStyle/>
          <a:p>
            <a:r>
              <a:rPr lang="en-US" dirty="0"/>
              <a:t>Sprint review document</a:t>
            </a:r>
          </a:p>
        </p:txBody>
      </p:sp>
      <p:sp>
        <p:nvSpPr>
          <p:cNvPr id="3" name="Content Placeholder 2">
            <a:extLst>
              <a:ext uri="{FF2B5EF4-FFF2-40B4-BE49-F238E27FC236}">
                <a16:creationId xmlns:a16="http://schemas.microsoft.com/office/drawing/2014/main" id="{335FC179-B16F-4280-8EB1-8ADCA571C424}"/>
              </a:ext>
            </a:extLst>
          </p:cNvPr>
          <p:cNvSpPr>
            <a:spLocks noGrp="1"/>
          </p:cNvSpPr>
          <p:nvPr>
            <p:ph idx="1"/>
          </p:nvPr>
        </p:nvSpPr>
        <p:spPr/>
        <p:txBody>
          <a:bodyPr/>
          <a:lstStyle/>
          <a:p>
            <a:r>
              <a:rPr lang="en-US" dirty="0"/>
              <a:t>A sprint review document is necessary for every sprint, but it does not have to be long</a:t>
            </a:r>
          </a:p>
          <a:p>
            <a:r>
              <a:rPr lang="en-US" dirty="0"/>
              <a:t>It must list the following, in a readable format:</a:t>
            </a:r>
          </a:p>
          <a:p>
            <a:pPr lvl="1"/>
            <a:r>
              <a:rPr lang="en-US" dirty="0"/>
              <a:t>Goal of the sprint</a:t>
            </a:r>
          </a:p>
          <a:p>
            <a:pPr lvl="1"/>
            <a:r>
              <a:rPr lang="en-US" dirty="0"/>
              <a:t>Why the goal was important</a:t>
            </a:r>
          </a:p>
          <a:p>
            <a:pPr lvl="1"/>
            <a:r>
              <a:rPr lang="en-US" dirty="0"/>
              <a:t>What stories were fully completed</a:t>
            </a:r>
          </a:p>
          <a:p>
            <a:pPr lvl="1"/>
            <a:r>
              <a:rPr lang="en-US" dirty="0"/>
              <a:t>What stories were not completed</a:t>
            </a:r>
          </a:p>
          <a:p>
            <a:pPr lvl="1"/>
            <a:r>
              <a:rPr lang="en-US" dirty="0"/>
              <a:t>Client feedback</a:t>
            </a:r>
          </a:p>
          <a:p>
            <a:pPr lvl="1"/>
            <a:endParaRPr lang="en-US" dirty="0"/>
          </a:p>
        </p:txBody>
      </p:sp>
    </p:spTree>
    <p:extLst>
      <p:ext uri="{BB962C8B-B14F-4D97-AF65-F5344CB8AC3E}">
        <p14:creationId xmlns:p14="http://schemas.microsoft.com/office/powerpoint/2010/main" val="110917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4D89-FFB3-4AD4-B37D-31ACDF475CB2}"/>
              </a:ext>
            </a:extLst>
          </p:cNvPr>
          <p:cNvSpPr>
            <a:spLocks noGrp="1"/>
          </p:cNvSpPr>
          <p:nvPr>
            <p:ph type="title"/>
          </p:nvPr>
        </p:nvSpPr>
        <p:spPr/>
        <p:txBody>
          <a:bodyPr/>
          <a:lstStyle/>
          <a:p>
            <a:r>
              <a:rPr lang="en-US" dirty="0"/>
              <a:t>Sprint retrospective document</a:t>
            </a:r>
          </a:p>
        </p:txBody>
      </p:sp>
      <p:sp>
        <p:nvSpPr>
          <p:cNvPr id="3" name="Content Placeholder 2">
            <a:extLst>
              <a:ext uri="{FF2B5EF4-FFF2-40B4-BE49-F238E27FC236}">
                <a16:creationId xmlns:a16="http://schemas.microsoft.com/office/drawing/2014/main" id="{03159E2C-933C-4B9E-8430-0181BAAC2002}"/>
              </a:ext>
            </a:extLst>
          </p:cNvPr>
          <p:cNvSpPr>
            <a:spLocks noGrp="1"/>
          </p:cNvSpPr>
          <p:nvPr>
            <p:ph idx="1"/>
          </p:nvPr>
        </p:nvSpPr>
        <p:spPr/>
        <p:txBody>
          <a:bodyPr/>
          <a:lstStyle/>
          <a:p>
            <a:r>
              <a:rPr lang="en-US" dirty="0"/>
              <a:t>Like the sprint review document, the sprint retrospective document does not have to be long or complicated</a:t>
            </a:r>
          </a:p>
          <a:p>
            <a:r>
              <a:rPr lang="en-US" dirty="0"/>
              <a:t>It must list the following, in a readable format:</a:t>
            </a:r>
          </a:p>
          <a:p>
            <a:pPr lvl="1"/>
            <a:r>
              <a:rPr lang="en-US" dirty="0"/>
              <a:t>What about the sprint went well</a:t>
            </a:r>
          </a:p>
          <a:p>
            <a:pPr lvl="1"/>
            <a:r>
              <a:rPr lang="en-US" dirty="0"/>
              <a:t>What about the sprint went poorly</a:t>
            </a:r>
          </a:p>
          <a:p>
            <a:pPr lvl="1"/>
            <a:r>
              <a:rPr lang="en-US" dirty="0"/>
              <a:t>What new ideas the team has</a:t>
            </a:r>
          </a:p>
          <a:p>
            <a:pPr lvl="1"/>
            <a:r>
              <a:rPr lang="en-US" dirty="0"/>
              <a:t>What actions the team will take to have better sprints in the future</a:t>
            </a:r>
          </a:p>
          <a:p>
            <a:pPr lvl="1"/>
            <a:endParaRPr lang="en-US" dirty="0"/>
          </a:p>
        </p:txBody>
      </p:sp>
    </p:spTree>
    <p:extLst>
      <p:ext uri="{BB962C8B-B14F-4D97-AF65-F5344CB8AC3E}">
        <p14:creationId xmlns:p14="http://schemas.microsoft.com/office/powerpoint/2010/main" val="236809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am I?</a:t>
            </a:r>
          </a:p>
        </p:txBody>
      </p:sp>
      <p:sp>
        <p:nvSpPr>
          <p:cNvPr id="3" name="Content Placeholder 2"/>
          <p:cNvSpPr>
            <a:spLocks noGrp="1"/>
          </p:cNvSpPr>
          <p:nvPr>
            <p:ph idx="1"/>
          </p:nvPr>
        </p:nvSpPr>
        <p:spPr/>
        <p:txBody>
          <a:bodyPr>
            <a:normAutofit fontScale="92500" lnSpcReduction="20000"/>
          </a:bodyPr>
          <a:lstStyle/>
          <a:p>
            <a:r>
              <a:rPr lang="en-US" dirty="0"/>
              <a:t>Dr. Barry Wittman</a:t>
            </a:r>
          </a:p>
          <a:p>
            <a:r>
              <a:rPr lang="en-US" dirty="0">
                <a:solidFill>
                  <a:srgbClr val="FF0000"/>
                </a:solidFill>
              </a:rPr>
              <a:t>Not Dr. Barry Whitman</a:t>
            </a:r>
          </a:p>
          <a:p>
            <a:r>
              <a:rPr lang="en-US" dirty="0"/>
              <a:t>Education:</a:t>
            </a:r>
          </a:p>
          <a:p>
            <a:pPr lvl="1"/>
            <a:r>
              <a:rPr lang="en-US" dirty="0"/>
              <a:t>PhD and MS in Computer Science, Purdue University</a:t>
            </a:r>
          </a:p>
          <a:p>
            <a:pPr lvl="1"/>
            <a:r>
              <a:rPr lang="en-US" dirty="0"/>
              <a:t>BS in Computer Science, Morehouse College</a:t>
            </a:r>
          </a:p>
          <a:p>
            <a:r>
              <a:rPr lang="en-US" dirty="0"/>
              <a:t>Hobbies:</a:t>
            </a:r>
          </a:p>
          <a:p>
            <a:pPr lvl="1"/>
            <a:r>
              <a:rPr lang="en-US" dirty="0"/>
              <a:t>Reading, writing</a:t>
            </a:r>
          </a:p>
          <a:p>
            <a:pPr lvl="1"/>
            <a:r>
              <a:rPr lang="en-US" dirty="0"/>
              <a:t>Enjoying ethnic cuisine</a:t>
            </a:r>
          </a:p>
          <a:p>
            <a:pPr lvl="1"/>
            <a:r>
              <a:rPr lang="en-US" dirty="0" err="1"/>
              <a:t>DJing</a:t>
            </a:r>
            <a:endParaRPr lang="en-US" dirty="0"/>
          </a:p>
          <a:p>
            <a:pPr lvl="1"/>
            <a:r>
              <a:rPr lang="en-US" dirty="0" err="1"/>
              <a:t>Lockpicking</a:t>
            </a:r>
            <a:endParaRPr lang="en-US" dirty="0"/>
          </a:p>
          <a:p>
            <a:pPr lvl="1"/>
            <a:r>
              <a:rPr lang="en-US" dirty="0"/>
              <a:t>Stand-up comedy</a:t>
            </a:r>
          </a:p>
          <a:p>
            <a:pPr lvl="1"/>
            <a:endParaRPr lang="en-US" dirty="0"/>
          </a:p>
          <a:p>
            <a:endParaRPr lang="en-US" dirty="0"/>
          </a:p>
        </p:txBody>
      </p:sp>
    </p:spTree>
    <p:extLst>
      <p:ext uri="{BB962C8B-B14F-4D97-AF65-F5344CB8AC3E}">
        <p14:creationId xmlns:p14="http://schemas.microsoft.com/office/powerpoint/2010/main" val="143338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825A-E92F-4089-8B9F-CAA48E4F46AC}"/>
              </a:ext>
            </a:extLst>
          </p:cNvPr>
          <p:cNvSpPr>
            <a:spLocks noGrp="1"/>
          </p:cNvSpPr>
          <p:nvPr>
            <p:ph type="title"/>
          </p:nvPr>
        </p:nvSpPr>
        <p:spPr/>
        <p:txBody>
          <a:bodyPr/>
          <a:lstStyle/>
          <a:p>
            <a:r>
              <a:rPr lang="en-US" dirty="0"/>
              <a:t>Sprint reflection forms</a:t>
            </a:r>
          </a:p>
        </p:txBody>
      </p:sp>
      <p:sp>
        <p:nvSpPr>
          <p:cNvPr id="3" name="Content Placeholder 2">
            <a:extLst>
              <a:ext uri="{FF2B5EF4-FFF2-40B4-BE49-F238E27FC236}">
                <a16:creationId xmlns:a16="http://schemas.microsoft.com/office/drawing/2014/main" id="{6E0CF88A-3FAD-42CF-B286-40636CA943B9}"/>
              </a:ext>
            </a:extLst>
          </p:cNvPr>
          <p:cNvSpPr>
            <a:spLocks noGrp="1"/>
          </p:cNvSpPr>
          <p:nvPr>
            <p:ph idx="1"/>
          </p:nvPr>
        </p:nvSpPr>
        <p:spPr/>
        <p:txBody>
          <a:bodyPr>
            <a:normAutofit fontScale="92500" lnSpcReduction="20000"/>
          </a:bodyPr>
          <a:lstStyle/>
          <a:p>
            <a:r>
              <a:rPr lang="en-US" dirty="0"/>
              <a:t>In addition to the deliverables provided by the group for each sprint release, each team member must complete a sprint reflection form</a:t>
            </a:r>
          </a:p>
          <a:p>
            <a:pPr lvl="1"/>
            <a:r>
              <a:rPr lang="en-US" dirty="0"/>
              <a:t>A reflection form template is provided on the course website </a:t>
            </a:r>
            <a:r>
              <a:rPr lang="en-US" dirty="0">
                <a:solidFill>
                  <a:schemeClr val="accent1"/>
                </a:solidFill>
                <a:hlinkClick r:id="rId2">
                  <a:extLst>
                    <a:ext uri="{A12FA001-AC4F-418D-AE19-62706E023703}">
                      <ahyp:hlinkClr xmlns:ahyp="http://schemas.microsoft.com/office/drawing/2018/hyperlinkcolor" val="tx"/>
                    </a:ext>
                  </a:extLst>
                </a:hlinkClick>
              </a:rPr>
              <a:t>here</a:t>
            </a:r>
            <a:endParaRPr lang="en-US" dirty="0">
              <a:solidFill>
                <a:schemeClr val="accent1"/>
              </a:solidFill>
            </a:endParaRPr>
          </a:p>
          <a:p>
            <a:r>
              <a:rPr lang="en-US" dirty="0"/>
              <a:t>These reflections are confidential and allow students to communicate to the instructor how teams are functioning</a:t>
            </a:r>
          </a:p>
          <a:p>
            <a:r>
              <a:rPr lang="en-US" dirty="0"/>
              <a:t>Ratings on the sprint reflection form are used to weight the contributions to the sprint grade as well as provide feedback on the Product Owner and the Scrum Master</a:t>
            </a:r>
          </a:p>
          <a:p>
            <a:r>
              <a:rPr lang="en-US" dirty="0"/>
              <a:t>Each sprint reflection is due by midnight on the Monday following the end of a sprint</a:t>
            </a:r>
          </a:p>
          <a:p>
            <a:r>
              <a:rPr lang="en-US" dirty="0"/>
              <a:t>Sprint reflections are graded for completion only</a:t>
            </a:r>
          </a:p>
        </p:txBody>
      </p:sp>
    </p:spTree>
    <p:extLst>
      <p:ext uri="{BB962C8B-B14F-4D97-AF65-F5344CB8AC3E}">
        <p14:creationId xmlns:p14="http://schemas.microsoft.com/office/powerpoint/2010/main" val="13693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5F1F3-F246-45A0-B204-8E34B820F36E}"/>
              </a:ext>
            </a:extLst>
          </p:cNvPr>
          <p:cNvSpPr>
            <a:spLocks noGrp="1"/>
          </p:cNvSpPr>
          <p:nvPr>
            <p:ph type="title"/>
          </p:nvPr>
        </p:nvSpPr>
        <p:spPr/>
        <p:txBody>
          <a:bodyPr/>
          <a:lstStyle/>
          <a:p>
            <a:r>
              <a:rPr lang="en-US" dirty="0"/>
              <a:t>Final presentation</a:t>
            </a:r>
          </a:p>
        </p:txBody>
      </p:sp>
      <p:sp>
        <p:nvSpPr>
          <p:cNvPr id="3" name="Content Placeholder 2">
            <a:extLst>
              <a:ext uri="{FF2B5EF4-FFF2-40B4-BE49-F238E27FC236}">
                <a16:creationId xmlns:a16="http://schemas.microsoft.com/office/drawing/2014/main" id="{1B28A87E-BFC3-4F00-951D-8A8903427EDC}"/>
              </a:ext>
            </a:extLst>
          </p:cNvPr>
          <p:cNvSpPr>
            <a:spLocks noGrp="1"/>
          </p:cNvSpPr>
          <p:nvPr>
            <p:ph idx="1"/>
          </p:nvPr>
        </p:nvSpPr>
        <p:spPr/>
        <p:txBody>
          <a:bodyPr>
            <a:normAutofit lnSpcReduction="10000"/>
          </a:bodyPr>
          <a:lstStyle/>
          <a:p>
            <a:r>
              <a:rPr lang="en-US" dirty="0"/>
              <a:t>During the time scheduled for the final exam, your team must demo your project for the class and for the clients</a:t>
            </a:r>
          </a:p>
          <a:p>
            <a:r>
              <a:rPr lang="en-US" dirty="0"/>
              <a:t>You should give a brief overview of your product, explain its purpose, show off its most impressive features, and take questions</a:t>
            </a:r>
          </a:p>
          <a:p>
            <a:r>
              <a:rPr lang="en-US" dirty="0"/>
              <a:t>Your presentation should be polished and smooth and take about 10 minutes</a:t>
            </a:r>
          </a:p>
          <a:p>
            <a:r>
              <a:rPr lang="en-US" dirty="0"/>
              <a:t>Use of a presentation tool such as PowerPoint is expected</a:t>
            </a:r>
          </a:p>
          <a:p>
            <a:r>
              <a:rPr lang="en-US" dirty="0"/>
              <a:t>Team members who do not participate in the final presentation will score a 0 </a:t>
            </a:r>
            <a:r>
              <a:rPr lang="en-US"/>
              <a:t>on it</a:t>
            </a:r>
            <a:endParaRPr lang="en-US" dirty="0"/>
          </a:p>
        </p:txBody>
      </p:sp>
    </p:spTree>
    <p:extLst>
      <p:ext uri="{BB962C8B-B14F-4D97-AF65-F5344CB8AC3E}">
        <p14:creationId xmlns:p14="http://schemas.microsoft.com/office/powerpoint/2010/main" val="361288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Course Schedule</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Tentative schedule</a:t>
            </a:r>
          </a:p>
        </p:txBody>
      </p:sp>
      <p:graphicFrame>
        <p:nvGraphicFramePr>
          <p:cNvPr id="7" name="Table 6"/>
          <p:cNvGraphicFramePr>
            <a:graphicFrameLocks noGrp="1"/>
          </p:cNvGraphicFramePr>
          <p:nvPr>
            <p:extLst>
              <p:ext uri="{D42A27DB-BD31-4B8C-83A1-F6EECF244321}">
                <p14:modId xmlns:p14="http://schemas.microsoft.com/office/powerpoint/2010/main" val="1884447842"/>
              </p:ext>
            </p:extLst>
          </p:nvPr>
        </p:nvGraphicFramePr>
        <p:xfrm>
          <a:off x="15240" y="1219200"/>
          <a:ext cx="12207630" cy="5638802"/>
        </p:xfrm>
        <a:graphic>
          <a:graphicData uri="http://schemas.openxmlformats.org/drawingml/2006/table">
            <a:tbl>
              <a:tblPr firstRow="1" bandRow="1">
                <a:tableStyleId>{B301B821-A1FF-4177-AEE7-76D212191A09}</a:tableStyleId>
              </a:tblPr>
              <a:tblGrid>
                <a:gridCol w="2576004">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gridCol w="3535626">
                  <a:extLst>
                    <a:ext uri="{9D8B030D-6E8A-4147-A177-3AD203B41FA5}">
                      <a16:colId xmlns:a16="http://schemas.microsoft.com/office/drawing/2014/main" val="20004"/>
                    </a:ext>
                  </a:extLst>
                </a:gridCol>
              </a:tblGrid>
              <a:tr h="433298">
                <a:tc>
                  <a:txBody>
                    <a:bodyPr/>
                    <a:lstStyle/>
                    <a:p>
                      <a:pPr marL="0" marR="0" algn="r">
                        <a:lnSpc>
                          <a:spcPct val="115000"/>
                        </a:lnSpc>
                        <a:spcBef>
                          <a:spcPts val="0"/>
                        </a:spcBef>
                        <a:spcAft>
                          <a:spcPts val="0"/>
                        </a:spcAft>
                      </a:pPr>
                      <a:r>
                        <a:rPr lang="en-US" sz="1600" dirty="0">
                          <a:effectLst/>
                        </a:rPr>
                        <a:t>Week15</a:t>
                      </a:r>
                      <a:endParaRPr lang="en-US" sz="1600" b="1" dirty="0">
                        <a:solidFill>
                          <a:schemeClr val="bg1"/>
                        </a:solidFill>
                        <a:effectLst/>
                        <a:latin typeface="+mj-lt"/>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Starting</a:t>
                      </a:r>
                      <a:endParaRPr lang="en-US" sz="1600" b="1">
                        <a:solidFill>
                          <a:schemeClr val="bg1"/>
                        </a:solidFill>
                        <a:effectLst/>
                        <a:latin typeface="+mj-lt"/>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Topics</a:t>
                      </a:r>
                      <a:endParaRPr lang="en-US" sz="1600" b="1" dirty="0">
                        <a:solidFill>
                          <a:schemeClr val="bg1"/>
                        </a:solidFill>
                        <a:effectLst/>
                        <a:latin typeface="+mj-lt"/>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Notes</a:t>
                      </a:r>
                      <a:endParaRPr lang="en-US" sz="1600" b="1" dirty="0">
                        <a:solidFill>
                          <a:schemeClr val="bg1"/>
                        </a:solidFill>
                        <a:effectLst/>
                        <a:latin typeface="+mj-lt"/>
                        <a:ea typeface="Times New Roman"/>
                        <a:cs typeface="Times New Roman"/>
                      </a:endParaRPr>
                    </a:p>
                  </a:txBody>
                  <a:tcPr marL="68580" marR="68580" marT="0" marB="0" anchor="ctr"/>
                </a:tc>
                <a:extLst>
                  <a:ext uri="{0D108BD9-81ED-4DB2-BD59-A6C34878D82A}">
                    <a16:rowId xmlns:a16="http://schemas.microsoft.com/office/drawing/2014/main" val="10000"/>
                  </a:ext>
                </a:extLst>
              </a:tr>
              <a:tr h="325344">
                <a:tc>
                  <a:txBody>
                    <a:bodyPr/>
                    <a:lstStyle/>
                    <a:p>
                      <a:pPr algn="r" fontAlgn="b"/>
                      <a:r>
                        <a:rPr lang="en-US" sz="1600" b="0" i="0" u="none" strike="noStrike" dirty="0">
                          <a:solidFill>
                            <a:srgbClr val="000000"/>
                          </a:solidFill>
                          <a:effectLst/>
                          <a:latin typeface="Calibri" panose="020F0502020204030204" pitchFamily="34" charset="0"/>
                        </a:rPr>
                        <a:t>1</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01/13/25 </a:t>
                      </a:r>
                    </a:p>
                  </a:txBody>
                  <a:tcPr marL="6350" marR="6350" marT="6350" marB="0" anchor="ctr"/>
                </a:tc>
                <a:tc>
                  <a:txBody>
                    <a:bodyPr/>
                    <a:lstStyle/>
                    <a:p>
                      <a:pPr marL="0" marR="0" algn="ctr">
                        <a:lnSpc>
                          <a:spcPct val="115000"/>
                        </a:lnSpc>
                        <a:spcBef>
                          <a:spcPts val="0"/>
                        </a:spcBef>
                        <a:spcAft>
                          <a:spcPts val="0"/>
                        </a:spcAft>
                      </a:pPr>
                      <a:r>
                        <a:rPr lang="en-US" sz="1600">
                          <a:effectLst/>
                        </a:rPr>
                        <a:t>Team Selection</a:t>
                      </a:r>
                      <a:endParaRPr lang="en-US" sz="1600" b="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endParaRPr lang="en-US" sz="1600" b="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25344">
                <a:tc>
                  <a:txBody>
                    <a:bodyPr/>
                    <a:lstStyle/>
                    <a:p>
                      <a:pPr algn="r" fontAlgn="b"/>
                      <a:r>
                        <a:rPr lang="en-US" sz="1600" b="0" i="0" u="none" strike="noStrike">
                          <a:solidFill>
                            <a:srgbClr val="000000"/>
                          </a:solidFill>
                          <a:effectLst/>
                          <a:latin typeface="Calibri" panose="020F0502020204030204" pitchFamily="34" charset="0"/>
                        </a:rPr>
                        <a:t>2</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01/20/25 </a:t>
                      </a:r>
                    </a:p>
                  </a:txBody>
                  <a:tcPr marL="6350" marR="6350" marT="6350" marB="0" anchor="ctr"/>
                </a:tc>
                <a:tc>
                  <a:txBody>
                    <a:bodyPr/>
                    <a:lstStyle/>
                    <a:p>
                      <a:pPr marL="0" marR="0" algn="ctr">
                        <a:lnSpc>
                          <a:spcPct val="115000"/>
                        </a:lnSpc>
                        <a:spcBef>
                          <a:spcPts val="0"/>
                        </a:spcBef>
                        <a:spcAft>
                          <a:spcPts val="0"/>
                        </a:spcAft>
                      </a:pPr>
                      <a:r>
                        <a:rPr lang="en-US" sz="1600" dirty="0">
                          <a:effectLst/>
                        </a:rPr>
                        <a:t>Preparation</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MLK, Initial Backlog Due</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25344">
                <a:tc>
                  <a:txBody>
                    <a:bodyPr/>
                    <a:lstStyle/>
                    <a:p>
                      <a:pPr algn="r" fontAlgn="b"/>
                      <a:r>
                        <a:rPr lang="en-US" sz="1600" b="0" i="0" u="none" strike="noStrike">
                          <a:solidFill>
                            <a:srgbClr val="000000"/>
                          </a:solidFill>
                          <a:effectLst/>
                          <a:latin typeface="Calibri" panose="020F0502020204030204" pitchFamily="34" charset="0"/>
                        </a:rPr>
                        <a:t>3</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01/27/25 </a:t>
                      </a:r>
                    </a:p>
                  </a:txBody>
                  <a:tcPr marL="6350" marR="6350" marT="6350" marB="0" anchor="ctr"/>
                </a:tc>
                <a:tc>
                  <a:txBody>
                    <a:bodyPr/>
                    <a:lstStyle/>
                    <a:p>
                      <a:pPr marL="0" marR="0" algn="ctr">
                        <a:lnSpc>
                          <a:spcPct val="115000"/>
                        </a:lnSpc>
                        <a:spcBef>
                          <a:spcPts val="0"/>
                        </a:spcBef>
                        <a:spcAft>
                          <a:spcPts val="0"/>
                        </a:spcAft>
                      </a:pPr>
                      <a:r>
                        <a:rPr lang="en-US" sz="1600">
                          <a:effectLst/>
                        </a:rPr>
                        <a:t>Sprint 1</a:t>
                      </a:r>
                      <a:endParaRPr lang="en-US" sz="1600" b="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0" dirty="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25344">
                <a:tc>
                  <a:txBody>
                    <a:bodyPr/>
                    <a:lstStyle/>
                    <a:p>
                      <a:pPr algn="r" fontAlgn="b"/>
                      <a:r>
                        <a:rPr lang="en-US" sz="1600" b="0" i="0" u="none" strike="noStrike">
                          <a:solidFill>
                            <a:srgbClr val="000000"/>
                          </a:solidFill>
                          <a:effectLst/>
                          <a:latin typeface="Calibri" panose="020F0502020204030204" pitchFamily="34" charset="0"/>
                        </a:rPr>
                        <a:t>4</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02/03/25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1</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dirty="0">
                          <a:effectLst/>
                        </a:rPr>
                        <a:t> </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25344">
                <a:tc>
                  <a:txBody>
                    <a:bodyPr/>
                    <a:lstStyle/>
                    <a:p>
                      <a:pPr algn="r" fontAlgn="b"/>
                      <a:r>
                        <a:rPr lang="en-US" sz="1600" b="0" i="0" u="none" strike="noStrike">
                          <a:solidFill>
                            <a:srgbClr val="000000"/>
                          </a:solidFill>
                          <a:effectLst/>
                          <a:latin typeface="Calibri" panose="020F0502020204030204" pitchFamily="34" charset="0"/>
                        </a:rPr>
                        <a:t>5</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02/10/25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2</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25344">
                <a:tc>
                  <a:txBody>
                    <a:bodyPr/>
                    <a:lstStyle/>
                    <a:p>
                      <a:pPr algn="r" fontAlgn="b"/>
                      <a:r>
                        <a:rPr lang="en-US" sz="1600" b="0" i="0" u="none" strike="noStrike">
                          <a:solidFill>
                            <a:srgbClr val="000000"/>
                          </a:solidFill>
                          <a:effectLst/>
                          <a:latin typeface="Calibri" panose="020F0502020204030204" pitchFamily="34" charset="0"/>
                        </a:rPr>
                        <a:t>6</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02/17/25 </a:t>
                      </a:r>
                    </a:p>
                  </a:txBody>
                  <a:tcPr marL="6350" marR="6350" marT="6350" marB="0" anchor="ctr"/>
                </a:tc>
                <a:tc>
                  <a:txBody>
                    <a:bodyPr/>
                    <a:lstStyle/>
                    <a:p>
                      <a:pPr marL="0" marR="0" algn="ctr">
                        <a:lnSpc>
                          <a:spcPct val="115000"/>
                        </a:lnSpc>
                        <a:spcBef>
                          <a:spcPts val="0"/>
                        </a:spcBef>
                        <a:spcAft>
                          <a:spcPts val="0"/>
                        </a:spcAft>
                      </a:pPr>
                      <a:r>
                        <a:rPr lang="en-US" sz="1600">
                          <a:effectLst/>
                        </a:rPr>
                        <a:t>Sprint 2</a:t>
                      </a:r>
                      <a:endParaRPr lang="en-US" sz="1600" b="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0" dirty="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25344">
                <a:tc>
                  <a:txBody>
                    <a:bodyPr/>
                    <a:lstStyle/>
                    <a:p>
                      <a:pPr algn="r" fontAlgn="b"/>
                      <a:r>
                        <a:rPr lang="en-US" sz="1600" b="0" i="0" u="none" strike="noStrike">
                          <a:solidFill>
                            <a:srgbClr val="000000"/>
                          </a:solidFill>
                          <a:effectLst/>
                          <a:latin typeface="Calibri" panose="020F0502020204030204" pitchFamily="34" charset="0"/>
                        </a:rPr>
                        <a:t>7</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02/24/25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3</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0" dirty="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25344">
                <a:tc>
                  <a:txBody>
                    <a:bodyPr/>
                    <a:lstStyle/>
                    <a:p>
                      <a:pPr algn="r" fontAlgn="b"/>
                      <a:r>
                        <a:rPr lang="en-US" sz="1600" b="0" i="0" u="none" strike="noStrike">
                          <a:solidFill>
                            <a:srgbClr val="000000"/>
                          </a:solidFill>
                          <a:effectLst/>
                          <a:latin typeface="Calibri" panose="020F0502020204030204" pitchFamily="34" charset="0"/>
                        </a:rPr>
                        <a:t>8</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03/03/25 </a:t>
                      </a:r>
                    </a:p>
                  </a:txBody>
                  <a:tcPr marL="6350" marR="6350" marT="6350" marB="0" anchor="ctr"/>
                </a:tc>
                <a:tc>
                  <a:txBody>
                    <a:bodyPr/>
                    <a:lstStyle/>
                    <a:p>
                      <a:pPr marL="0" marR="0" algn="ctr">
                        <a:lnSpc>
                          <a:spcPct val="115000"/>
                        </a:lnSpc>
                        <a:spcBef>
                          <a:spcPts val="0"/>
                        </a:spcBef>
                        <a:spcAft>
                          <a:spcPts val="0"/>
                        </a:spcAft>
                      </a:pPr>
                      <a:r>
                        <a:rPr lang="en-US" sz="1600">
                          <a:effectLst/>
                        </a:rPr>
                        <a:t>Sprint 3</a:t>
                      </a:r>
                      <a:endParaRPr lang="en-US" sz="1600" b="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0" dirty="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25344">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03/10/25 </a:t>
                      </a:r>
                    </a:p>
                  </a:txBody>
                  <a:tcPr marL="6350" marR="6350" marT="6350" marB="0" anchor="ctr"/>
                </a:tc>
                <a:tc>
                  <a:txBody>
                    <a:bodyPr/>
                    <a:lstStyle/>
                    <a:p>
                      <a:pPr algn="ctr"/>
                      <a:r>
                        <a:rPr lang="en-US" sz="1600" b="1" dirty="0"/>
                        <a:t>Spring Break</a:t>
                      </a:r>
                    </a:p>
                  </a:txBody>
                  <a:tcPr marL="68580" marR="68580" marT="0" marB="0" anchor="ctr"/>
                </a:tc>
                <a:tc>
                  <a:txBody>
                    <a:bodyPr/>
                    <a:lstStyle/>
                    <a:p>
                      <a:pPr marL="0" marR="0" algn="ctr">
                        <a:lnSpc>
                          <a:spcPct val="115000"/>
                        </a:lnSpc>
                        <a:spcBef>
                          <a:spcPts val="0"/>
                        </a:spcBef>
                        <a:spcAft>
                          <a:spcPts val="0"/>
                        </a:spcAft>
                      </a:pP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325344">
                <a:tc>
                  <a:txBody>
                    <a:bodyPr/>
                    <a:lstStyle/>
                    <a:p>
                      <a:pPr algn="r" fontAlgn="b"/>
                      <a:r>
                        <a:rPr lang="en-US" sz="1600" b="0" i="0" u="none" strike="noStrike">
                          <a:solidFill>
                            <a:srgbClr val="000000"/>
                          </a:solidFill>
                          <a:effectLst/>
                          <a:latin typeface="Calibri" panose="020F0502020204030204" pitchFamily="34" charset="0"/>
                        </a:rPr>
                        <a:t>9</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03/17/25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4</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0" dirty="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325344">
                <a:tc>
                  <a:txBody>
                    <a:bodyPr/>
                    <a:lstStyle/>
                    <a:p>
                      <a:pPr algn="r" fontAlgn="b"/>
                      <a:r>
                        <a:rPr lang="en-US" sz="1600" b="0" i="0" u="none" strike="noStrike">
                          <a:solidFill>
                            <a:srgbClr val="000000"/>
                          </a:solidFill>
                          <a:effectLst/>
                          <a:latin typeface="Calibri" panose="020F0502020204030204" pitchFamily="34" charset="0"/>
                        </a:rPr>
                        <a:t>10</a:t>
                      </a:r>
                    </a:p>
                  </a:txBody>
                  <a:tcPr marL="6350" marR="6350" marT="6350" marB="0" anchor="ctr"/>
                </a:tc>
                <a:tc>
                  <a:txBody>
                    <a:bodyPr/>
                    <a:lstStyle/>
                    <a:p>
                      <a:pPr algn="ctr" fontAlgn="ctr"/>
                      <a:r>
                        <a:rPr lang="en-US" sz="1600" b="0" i="0" u="none" strike="noStrike">
                          <a:solidFill>
                            <a:srgbClr val="000000"/>
                          </a:solidFill>
                          <a:effectLst/>
                          <a:latin typeface="Calibri" panose="020F0502020204030204" pitchFamily="34" charset="0"/>
                        </a:rPr>
                        <a:t>03/24/25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4</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endParaRPr lang="en-US" sz="1600" b="0" dirty="0">
                        <a:solidFill>
                          <a:srgbClr val="365F91"/>
                        </a:solidFill>
                        <a:effectLst/>
                        <a:latin typeface="+mj-lt"/>
                        <a:cs typeface="Times New Roman" panose="02020603050405020304" pitchFamily="18" charset="0"/>
                      </a:endParaRPr>
                    </a:p>
                  </a:txBody>
                  <a:tcPr marL="68580" marR="68580" marT="0" marB="0" anchor="ctr"/>
                </a:tc>
                <a:extLst>
                  <a:ext uri="{0D108BD9-81ED-4DB2-BD59-A6C34878D82A}">
                    <a16:rowId xmlns:a16="http://schemas.microsoft.com/office/drawing/2014/main" val="10012"/>
                  </a:ext>
                </a:extLst>
              </a:tr>
              <a:tr h="325344">
                <a:tc>
                  <a:txBody>
                    <a:bodyPr/>
                    <a:lstStyle/>
                    <a:p>
                      <a:pPr algn="r" fontAlgn="ctr"/>
                      <a:r>
                        <a:rPr lang="en-US" sz="1600" b="0" i="0" u="none" strike="noStrike">
                          <a:solidFill>
                            <a:srgbClr val="000000"/>
                          </a:solidFill>
                          <a:effectLst/>
                          <a:latin typeface="Calibri" panose="020F0502020204030204" pitchFamily="34" charset="0"/>
                        </a:rPr>
                        <a:t>11</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03/31/25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5</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3"/>
                  </a:ext>
                </a:extLst>
              </a:tr>
              <a:tr h="325344">
                <a:tc>
                  <a:txBody>
                    <a:bodyPr/>
                    <a:lstStyle/>
                    <a:p>
                      <a:pPr algn="r" fontAlgn="b"/>
                      <a:r>
                        <a:rPr lang="en-US" sz="1600" b="0" i="0" u="none" strike="noStrike">
                          <a:solidFill>
                            <a:srgbClr val="000000"/>
                          </a:solidFill>
                          <a:effectLst/>
                          <a:latin typeface="Calibri" panose="020F0502020204030204" pitchFamily="34" charset="0"/>
                        </a:rPr>
                        <a:t>12</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04/07/25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5</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endParaRPr lang="en-US" sz="16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4"/>
                  </a:ext>
                </a:extLst>
              </a:tr>
              <a:tr h="325344">
                <a:tc>
                  <a:txBody>
                    <a:bodyPr/>
                    <a:lstStyle/>
                    <a:p>
                      <a:pPr algn="r" fontAlgn="b"/>
                      <a:r>
                        <a:rPr lang="en-US" sz="1600" b="0" i="0" u="none" strike="noStrike">
                          <a:solidFill>
                            <a:srgbClr val="000000"/>
                          </a:solidFill>
                          <a:effectLst/>
                          <a:latin typeface="Calibri" panose="020F0502020204030204" pitchFamily="34" charset="0"/>
                        </a:rPr>
                        <a:t>13</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04/14/25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6</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0" kern="1200" dirty="0">
                          <a:solidFill>
                            <a:schemeClr val="tx1"/>
                          </a:solidFill>
                          <a:effectLst/>
                          <a:latin typeface="+mn-lt"/>
                          <a:ea typeface="Times New Roman" panose="02020603050405020304" pitchFamily="18" charset="0"/>
                          <a:cs typeface="Times New Roman" panose="02020603050405020304" pitchFamily="18" charset="0"/>
                        </a:rPr>
                        <a:t>Good Friday</a:t>
                      </a:r>
                    </a:p>
                  </a:txBody>
                  <a:tcPr marL="6350" marR="6350" marT="6350" marB="0" anchor="ctr"/>
                </a:tc>
                <a:extLst>
                  <a:ext uri="{0D108BD9-81ED-4DB2-BD59-A6C34878D82A}">
                    <a16:rowId xmlns:a16="http://schemas.microsoft.com/office/drawing/2014/main" val="10015"/>
                  </a:ext>
                </a:extLst>
              </a:tr>
              <a:tr h="325344">
                <a:tc>
                  <a:txBody>
                    <a:bodyPr/>
                    <a:lstStyle/>
                    <a:p>
                      <a:pPr algn="r" fontAlgn="b"/>
                      <a:r>
                        <a:rPr lang="en-US" sz="1600" b="0" i="0" u="none" strike="noStrike">
                          <a:solidFill>
                            <a:srgbClr val="000000"/>
                          </a:solidFill>
                          <a:effectLst/>
                          <a:latin typeface="Calibri" panose="020F0502020204030204" pitchFamily="34" charset="0"/>
                        </a:rPr>
                        <a:t>14</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04/21/25 </a:t>
                      </a:r>
                    </a:p>
                  </a:txBody>
                  <a:tcPr marL="6350" marR="6350" marT="6350" marB="0" anchor="ctr"/>
                </a:tc>
                <a:tc>
                  <a:txBody>
                    <a:bodyPr/>
                    <a:lstStyle/>
                    <a:p>
                      <a:pPr marL="0" marR="0" algn="ctr">
                        <a:lnSpc>
                          <a:spcPct val="115000"/>
                        </a:lnSpc>
                        <a:spcBef>
                          <a:spcPts val="0"/>
                        </a:spcBef>
                        <a:spcAft>
                          <a:spcPts val="0"/>
                        </a:spcAft>
                      </a:pPr>
                      <a:r>
                        <a:rPr lang="en-US" sz="1600" dirty="0">
                          <a:effectLst/>
                        </a:rPr>
                        <a:t>Sprint 6</a:t>
                      </a:r>
                      <a:endParaRPr lang="en-US" sz="1600" b="0" dirty="0">
                        <a:solidFill>
                          <a:srgbClr val="365F91"/>
                        </a:solidFill>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b"/>
                      <a:endParaRPr lang="en-US" sz="1600" b="0" i="0" u="none" strike="noStrike" dirty="0">
                        <a:solidFill>
                          <a:srgbClr val="000000"/>
                        </a:solidFill>
                        <a:effectLst/>
                        <a:latin typeface="+mj-lt"/>
                      </a:endParaRPr>
                    </a:p>
                  </a:txBody>
                  <a:tcPr marL="6350" marR="6350" marT="6350" marB="0" anchor="ctr"/>
                </a:tc>
                <a:extLst>
                  <a:ext uri="{0D108BD9-81ED-4DB2-BD59-A6C34878D82A}">
                    <a16:rowId xmlns:a16="http://schemas.microsoft.com/office/drawing/2014/main" val="1936286733"/>
                  </a:ext>
                </a:extLst>
              </a:tr>
              <a:tr h="325344">
                <a:tc>
                  <a:txBody>
                    <a:bodyPr/>
                    <a:lstStyle/>
                    <a:p>
                      <a:pPr algn="r" fontAlgn="b"/>
                      <a:r>
                        <a:rPr lang="en-US" sz="1600" b="0" i="0" u="none" strike="noStrike" dirty="0">
                          <a:solidFill>
                            <a:srgbClr val="000000"/>
                          </a:solidFill>
                          <a:effectLst/>
                          <a:latin typeface="Calibri" panose="020F0502020204030204" pitchFamily="34" charset="0"/>
                        </a:rPr>
                        <a:t>15</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04/28/25 </a:t>
                      </a:r>
                    </a:p>
                  </a:txBody>
                  <a:tcPr marL="6350" marR="6350" marT="6350" marB="0" anchor="ctr"/>
                </a:tc>
                <a:tc>
                  <a:txBody>
                    <a:bodyPr/>
                    <a:lstStyle/>
                    <a:p>
                      <a:pPr marL="0" marR="0" algn="ctr">
                        <a:lnSpc>
                          <a:spcPct val="115000"/>
                        </a:lnSpc>
                        <a:spcBef>
                          <a:spcPts val="0"/>
                        </a:spcBef>
                        <a:spcAft>
                          <a:spcPts val="0"/>
                        </a:spcAft>
                      </a:pPr>
                      <a:r>
                        <a:rPr lang="en-US" sz="1600" b="0" dirty="0">
                          <a:solidFill>
                            <a:schemeClr val="tx1"/>
                          </a:solidFill>
                          <a:effectLst/>
                          <a:latin typeface="+mj-lt"/>
                          <a:ea typeface="Times New Roman" panose="02020603050405020304" pitchFamily="18" charset="0"/>
                          <a:cs typeface="Times New Roman" panose="02020603050405020304" pitchFamily="18" charset="0"/>
                        </a:rPr>
                        <a:t>Exam Week</a:t>
                      </a:r>
                    </a:p>
                  </a:txBody>
                  <a:tcPr marL="68580" marR="68580" marT="0" marB="0" anchor="ctr"/>
                </a:tc>
                <a:tc>
                  <a:txBody>
                    <a:bodyPr/>
                    <a:lstStyle/>
                    <a:p>
                      <a:pPr algn="ctr" fontAlgn="b"/>
                      <a:r>
                        <a:rPr lang="en-US" sz="1600" b="0" i="0" u="none" strike="noStrike" dirty="0">
                          <a:solidFill>
                            <a:srgbClr val="000000"/>
                          </a:solidFill>
                          <a:effectLst/>
                          <a:latin typeface="+mj-lt"/>
                        </a:rPr>
                        <a:t>Presentation During Final Exam</a:t>
                      </a:r>
                    </a:p>
                  </a:txBody>
                  <a:tcPr marL="6350" marR="6350" marT="6350" marB="0" anchor="ctr"/>
                </a:tc>
                <a:extLst>
                  <a:ext uri="{0D108BD9-81ED-4DB2-BD59-A6C34878D82A}">
                    <a16:rowId xmlns:a16="http://schemas.microsoft.com/office/drawing/2014/main" val="20784915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Policies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Grading breakdown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86493040"/>
              </p:ext>
            </p:extLst>
          </p:nvPr>
        </p:nvGraphicFramePr>
        <p:xfrm>
          <a:off x="1981200" y="1622426"/>
          <a:ext cx="8229600" cy="5083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scale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5949870"/>
              </p:ext>
            </p:extLst>
          </p:nvPr>
        </p:nvGraphicFramePr>
        <p:xfrm>
          <a:off x="3109785" y="2514600"/>
          <a:ext cx="5972429" cy="3230555"/>
        </p:xfrm>
        <a:graphic>
          <a:graphicData uri="http://schemas.openxmlformats.org/drawingml/2006/table">
            <a:tbl>
              <a:tblPr bandCol="1">
                <a:effectLst/>
                <a:tableStyleId>{284E427A-3D55-4303-BF80-6455036E1DE7}</a:tableStyleId>
              </a:tblPr>
              <a:tblGrid>
                <a:gridCol w="697547">
                  <a:extLst>
                    <a:ext uri="{9D8B030D-6E8A-4147-A177-3AD203B41FA5}">
                      <a16:colId xmlns:a16="http://schemas.microsoft.com/office/drawing/2014/main" val="20000"/>
                    </a:ext>
                  </a:extLst>
                </a:gridCol>
                <a:gridCol w="1407160">
                  <a:extLst>
                    <a:ext uri="{9D8B030D-6E8A-4147-A177-3AD203B41FA5}">
                      <a16:colId xmlns:a16="http://schemas.microsoft.com/office/drawing/2014/main" val="20001"/>
                    </a:ext>
                  </a:extLst>
                </a:gridCol>
                <a:gridCol w="681673">
                  <a:extLst>
                    <a:ext uri="{9D8B030D-6E8A-4147-A177-3AD203B41FA5}">
                      <a16:colId xmlns:a16="http://schemas.microsoft.com/office/drawing/2014/main" val="20002"/>
                    </a:ext>
                  </a:extLst>
                </a:gridCol>
                <a:gridCol w="1217867">
                  <a:extLst>
                    <a:ext uri="{9D8B030D-6E8A-4147-A177-3AD203B41FA5}">
                      <a16:colId xmlns:a16="http://schemas.microsoft.com/office/drawing/2014/main" val="20003"/>
                    </a:ext>
                  </a:extLst>
                </a:gridCol>
                <a:gridCol w="722947">
                  <a:extLst>
                    <a:ext uri="{9D8B030D-6E8A-4147-A177-3AD203B41FA5}">
                      <a16:colId xmlns:a16="http://schemas.microsoft.com/office/drawing/2014/main" val="20004"/>
                    </a:ext>
                  </a:extLst>
                </a:gridCol>
                <a:gridCol w="1245235">
                  <a:extLst>
                    <a:ext uri="{9D8B030D-6E8A-4147-A177-3AD203B41FA5}">
                      <a16:colId xmlns:a16="http://schemas.microsoft.com/office/drawing/2014/main" val="20005"/>
                    </a:ext>
                  </a:extLst>
                </a:gridCol>
              </a:tblGrid>
              <a:tr h="858178">
                <a:tc>
                  <a:txBody>
                    <a:bodyPr/>
                    <a:lstStyle/>
                    <a:p>
                      <a:pPr marL="0" marR="0" algn="ctr">
                        <a:spcBef>
                          <a:spcPts val="0"/>
                        </a:spcBef>
                        <a:spcAft>
                          <a:spcPts val="0"/>
                        </a:spcAft>
                      </a:pPr>
                      <a:r>
                        <a:rPr lang="en-US" sz="2800" b="1"/>
                        <a:t>A</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93-100</a:t>
                      </a:r>
                      <a:endParaRPr lang="en-US" sz="28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B-</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80-82</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D+</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67-69</a:t>
                      </a:r>
                      <a:endParaRPr lang="en-US" sz="2800" b="1" dirty="0">
                        <a:solidFill>
                          <a:srgbClr val="000000"/>
                        </a:solidFill>
                        <a:latin typeface="Calibri"/>
                        <a:ea typeface="Times New Roman"/>
                        <a:cs typeface="Times New Roman"/>
                      </a:endParaRPr>
                    </a:p>
                  </a:txBody>
                  <a:tcPr marL="68580" marR="68580" marT="0" marB="0" anchor="ctr"/>
                </a:tc>
                <a:extLst>
                  <a:ext uri="{0D108BD9-81ED-4DB2-BD59-A6C34878D82A}">
                    <a16:rowId xmlns:a16="http://schemas.microsoft.com/office/drawing/2014/main" val="10000"/>
                  </a:ext>
                </a:extLst>
              </a:tr>
              <a:tr h="858178">
                <a:tc>
                  <a:txBody>
                    <a:bodyPr/>
                    <a:lstStyle/>
                    <a:p>
                      <a:pPr marL="0" marR="0" algn="ctr">
                        <a:spcBef>
                          <a:spcPts val="0"/>
                        </a:spcBef>
                        <a:spcAft>
                          <a:spcPts val="0"/>
                        </a:spcAft>
                      </a:pPr>
                      <a:r>
                        <a:rPr lang="en-US" sz="2800" b="1"/>
                        <a:t>A-</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90-92</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C+</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77-79</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D</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60-66</a:t>
                      </a:r>
                      <a:endParaRPr lang="en-US" sz="2800" b="1" dirty="0">
                        <a:solidFill>
                          <a:srgbClr val="000000"/>
                        </a:solidFill>
                        <a:latin typeface="Calibri"/>
                        <a:ea typeface="Times New Roman"/>
                        <a:cs typeface="Times New Roman"/>
                      </a:endParaRPr>
                    </a:p>
                  </a:txBody>
                  <a:tcPr marL="68580" marR="68580" marT="0" marB="0" anchor="ctr"/>
                </a:tc>
                <a:extLst>
                  <a:ext uri="{0D108BD9-81ED-4DB2-BD59-A6C34878D82A}">
                    <a16:rowId xmlns:a16="http://schemas.microsoft.com/office/drawing/2014/main" val="10001"/>
                  </a:ext>
                </a:extLst>
              </a:tr>
              <a:tr h="858178">
                <a:tc>
                  <a:txBody>
                    <a:bodyPr/>
                    <a:lstStyle/>
                    <a:p>
                      <a:pPr marL="0" marR="0" algn="ctr">
                        <a:spcBef>
                          <a:spcPts val="0"/>
                        </a:spcBef>
                        <a:spcAft>
                          <a:spcPts val="0"/>
                        </a:spcAft>
                      </a:pPr>
                      <a:r>
                        <a:rPr lang="en-US" sz="2800" b="1"/>
                        <a:t>B+</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87-89</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C</a:t>
                      </a:r>
                      <a:endParaRPr lang="en-US" sz="28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73-76</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F</a:t>
                      </a:r>
                      <a:endParaRPr lang="en-US" sz="2800" b="1" dirty="0">
                        <a:solidFill>
                          <a:srgbClr val="000000"/>
                        </a:solidFill>
                        <a:latin typeface="Calibri"/>
                        <a:ea typeface="Times New Roman"/>
                        <a:cs typeface="Times New Roman"/>
                      </a:endParaRPr>
                    </a:p>
                  </a:txBody>
                  <a:tcPr marL="68580" marR="68580" marT="0" marB="0" anchor="ctr">
                    <a:lnB w="6350" cap="flat" cmpd="sng" algn="ctr">
                      <a:solidFill>
                        <a:schemeClr val="accent2"/>
                      </a:solidFill>
                      <a:prstDash val="solid"/>
                      <a:round/>
                      <a:headEnd type="none" w="med" len="med"/>
                      <a:tailEnd type="none" w="med" len="med"/>
                    </a:lnB>
                  </a:tcPr>
                </a:tc>
                <a:tc>
                  <a:txBody>
                    <a:bodyPr/>
                    <a:lstStyle/>
                    <a:p>
                      <a:pPr marL="0" marR="0" algn="ctr">
                        <a:spcBef>
                          <a:spcPts val="0"/>
                        </a:spcBef>
                        <a:spcAft>
                          <a:spcPts val="0"/>
                        </a:spcAft>
                      </a:pPr>
                      <a:r>
                        <a:rPr lang="en-US" sz="2800" b="1"/>
                        <a:t>0-59</a:t>
                      </a:r>
                      <a:endParaRPr lang="en-US" sz="2800" b="1" dirty="0">
                        <a:solidFill>
                          <a:srgbClr val="000000"/>
                        </a:solidFill>
                        <a:latin typeface="Calibri"/>
                        <a:ea typeface="Times New Roman"/>
                        <a:cs typeface="Times New Roman"/>
                      </a:endParaRPr>
                    </a:p>
                  </a:txBody>
                  <a:tcPr marL="68580" marR="68580" marT="0" marB="0" anchor="ctr">
                    <a:lnB w="635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2"/>
                  </a:ext>
                </a:extLst>
              </a:tr>
              <a:tr h="656021">
                <a:tc>
                  <a:txBody>
                    <a:bodyPr/>
                    <a:lstStyle/>
                    <a:p>
                      <a:pPr marL="0" marR="0" algn="ctr">
                        <a:spcBef>
                          <a:spcPts val="0"/>
                        </a:spcBef>
                        <a:spcAft>
                          <a:spcPts val="0"/>
                        </a:spcAft>
                      </a:pPr>
                      <a:r>
                        <a:rPr lang="en-US" sz="2800" b="1"/>
                        <a:t>B</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a:t>83-86</a:t>
                      </a:r>
                      <a:endParaRPr lang="en-US" sz="2800" b="1">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C-</a:t>
                      </a:r>
                      <a:endParaRPr lang="en-US" sz="2800" b="1" dirty="0">
                        <a:solidFill>
                          <a:srgbClr val="000000"/>
                        </a:solidFill>
                        <a:latin typeface="Calibri"/>
                        <a:ea typeface="Times New Roman"/>
                        <a:cs typeface="Times New Roman"/>
                      </a:endParaRPr>
                    </a:p>
                  </a:txBody>
                  <a:tcPr marL="68580" marR="68580" marT="0" marB="0" anchor="ctr"/>
                </a:tc>
                <a:tc>
                  <a:txBody>
                    <a:bodyPr/>
                    <a:lstStyle/>
                    <a:p>
                      <a:pPr marL="0" marR="0" algn="ctr">
                        <a:spcBef>
                          <a:spcPts val="0"/>
                        </a:spcBef>
                        <a:spcAft>
                          <a:spcPts val="0"/>
                        </a:spcAft>
                      </a:pPr>
                      <a:r>
                        <a:rPr lang="en-US" sz="2800" b="1" dirty="0"/>
                        <a:t>70-72</a:t>
                      </a:r>
                      <a:endParaRPr lang="en-US" sz="2800" b="1" dirty="0">
                        <a:solidFill>
                          <a:srgbClr val="000000"/>
                        </a:solidFill>
                        <a:latin typeface="Calibri"/>
                        <a:ea typeface="Times New Roman"/>
                        <a:cs typeface="Times New Roman"/>
                      </a:endParaRPr>
                    </a:p>
                  </a:txBody>
                  <a:tcPr marL="68580" marR="68580" marT="0" marB="0" anchor="ctr">
                    <a:lnR w="6350" cap="flat" cmpd="sng" algn="ctr">
                      <a:solidFill>
                        <a:schemeClr val="accent2"/>
                      </a:solidFill>
                      <a:prstDash val="solid"/>
                      <a:round/>
                      <a:headEnd type="none" w="med" len="med"/>
                      <a:tailEnd type="none" w="med" len="med"/>
                    </a:lnR>
                  </a:tcPr>
                </a:tc>
                <a:tc>
                  <a:txBody>
                    <a:bodyPr/>
                    <a:lstStyle/>
                    <a:p>
                      <a:pPr marL="0" marR="0" algn="ctr">
                        <a:spcBef>
                          <a:spcPts val="0"/>
                        </a:spcBef>
                        <a:spcAft>
                          <a:spcPts val="0"/>
                        </a:spcAft>
                      </a:pPr>
                      <a:endParaRPr lang="en-US" sz="2800" b="1" dirty="0">
                        <a:solidFill>
                          <a:srgbClr val="000000"/>
                        </a:solidFill>
                        <a:latin typeface="Calibri"/>
                        <a:ea typeface="Times New Roman"/>
                        <a:cs typeface="Times New Roman"/>
                      </a:endParaRPr>
                    </a:p>
                  </a:txBody>
                  <a:tcPr marL="68580" marR="68580" marT="0" marB="0" anchor="ctr">
                    <a:lnL w="6350" cap="flat" cmpd="sng" algn="ctr">
                      <a:solidFill>
                        <a:schemeClr val="accent2"/>
                      </a:solidFill>
                      <a:prstDash val="solid"/>
                      <a:round/>
                      <a:headEnd type="none" w="med" len="med"/>
                      <a:tailEnd type="none" w="med" len="me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endParaRPr lang="en-US" sz="2800" b="1" dirty="0">
                        <a:solidFill>
                          <a:srgbClr val="000000"/>
                        </a:solidFill>
                        <a:latin typeface="Calibri"/>
                        <a:ea typeface="Times New Roman"/>
                        <a:cs typeface="Times New Roman"/>
                      </a:endParaRPr>
                    </a:p>
                  </a:txBody>
                  <a:tcPr marL="68580" marR="68580" marT="0" marB="0" anchor="ctr">
                    <a:lnL w="6350" cap="rnd" cmpd="sng" algn="ctr">
                      <a:noFill/>
                      <a:prstDash val="solid"/>
                    </a:lnL>
                    <a:lnR w="6350" cap="rnd" cmpd="sng" algn="ctr">
                      <a:noFill/>
                      <a:prstDash val="solid"/>
                    </a:lnR>
                    <a:lnT w="6350" cap="flat" cmpd="sng" algn="ctr">
                      <a:solidFill>
                        <a:schemeClr val="accent2"/>
                      </a:solidFill>
                      <a:prstDash val="solid"/>
                      <a:round/>
                      <a:headEnd type="none" w="med" len="med"/>
                      <a:tailEnd type="none" w="med" len="med"/>
                    </a:lnT>
                    <a:lnB w="6350" cap="rnd"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r>
              <a:rPr lang="en-US" dirty="0"/>
              <a:t>You are expected to attend class</a:t>
            </a:r>
          </a:p>
          <a:p>
            <a:r>
              <a:rPr lang="en-US" dirty="0"/>
              <a:t>Attendance is expected of every student at every class meeting</a:t>
            </a:r>
          </a:p>
          <a:p>
            <a:r>
              <a:rPr lang="en-US" dirty="0"/>
              <a:t>Class meetings will be used to work on team projects</a:t>
            </a:r>
          </a:p>
          <a:p>
            <a:r>
              <a:rPr lang="en-US" dirty="0"/>
              <a:t>Unexcused absences hurt the team and will be penalized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Academic dishonesty</a:t>
            </a:r>
          </a:p>
        </p:txBody>
      </p:sp>
      <p:sp>
        <p:nvSpPr>
          <p:cNvPr id="3" name="Content Placeholder 2"/>
          <p:cNvSpPr>
            <a:spLocks noGrp="1"/>
          </p:cNvSpPr>
          <p:nvPr>
            <p:ph idx="1"/>
          </p:nvPr>
        </p:nvSpPr>
        <p:spPr/>
        <p:txBody>
          <a:bodyPr>
            <a:normAutofit/>
          </a:bodyPr>
          <a:lstStyle/>
          <a:p>
            <a:r>
              <a:rPr lang="en-US" dirty="0"/>
              <a:t>Don't cheat</a:t>
            </a:r>
          </a:p>
          <a:p>
            <a:r>
              <a:rPr lang="en-US" b="1" dirty="0"/>
              <a:t>First offense: </a:t>
            </a:r>
          </a:p>
          <a:p>
            <a:pPr lvl="1"/>
            <a:r>
              <a:rPr lang="en-US" dirty="0"/>
              <a:t>I will try to give you a zero for the assignment, then lower your final letter grade for the course by one full grade</a:t>
            </a:r>
          </a:p>
          <a:p>
            <a:r>
              <a:rPr lang="en-US" b="1" dirty="0"/>
              <a:t>Second offense:</a:t>
            </a:r>
          </a:p>
          <a:p>
            <a:pPr lvl="1"/>
            <a:r>
              <a:rPr lang="en-US" dirty="0"/>
              <a:t>I will try to fail you for the course and try to kick you out of Otterbein</a:t>
            </a:r>
          </a:p>
          <a:p>
            <a:r>
              <a:rPr lang="en-US" dirty="0"/>
              <a:t>Refer to the syllabus for the school's policy</a:t>
            </a:r>
          </a:p>
          <a:p>
            <a:r>
              <a:rPr lang="en-US" dirty="0"/>
              <a:t>Ask me if you have questions or concerns</a:t>
            </a:r>
          </a:p>
        </p:txBody>
      </p:sp>
    </p:spTree>
    <p:extLst>
      <p:ext uri="{BB962C8B-B14F-4D97-AF65-F5344CB8AC3E}">
        <p14:creationId xmlns:p14="http://schemas.microsoft.com/office/powerpoint/2010/main" val="127687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53CF-4535-40D4-90C9-A650B5D5E408}"/>
              </a:ext>
            </a:extLst>
          </p:cNvPr>
          <p:cNvSpPr>
            <a:spLocks noGrp="1"/>
          </p:cNvSpPr>
          <p:nvPr>
            <p:ph type="title"/>
          </p:nvPr>
        </p:nvSpPr>
        <p:spPr/>
        <p:txBody>
          <a:bodyPr/>
          <a:lstStyle/>
          <a:p>
            <a:r>
              <a:rPr lang="en-US" dirty="0"/>
              <a:t>AI statement</a:t>
            </a:r>
          </a:p>
        </p:txBody>
      </p:sp>
      <p:sp>
        <p:nvSpPr>
          <p:cNvPr id="3" name="Content Placeholder 2">
            <a:extLst>
              <a:ext uri="{FF2B5EF4-FFF2-40B4-BE49-F238E27FC236}">
                <a16:creationId xmlns:a16="http://schemas.microsoft.com/office/drawing/2014/main" id="{74123271-82F1-402A-8AAE-4B942F8BE1D9}"/>
              </a:ext>
            </a:extLst>
          </p:cNvPr>
          <p:cNvSpPr>
            <a:spLocks noGrp="1"/>
          </p:cNvSpPr>
          <p:nvPr>
            <p:ph idx="1"/>
          </p:nvPr>
        </p:nvSpPr>
        <p:spPr/>
        <p:txBody>
          <a:bodyPr>
            <a:normAutofit fontScale="77500" lnSpcReduction="20000"/>
          </a:bodyPr>
          <a:lstStyle/>
          <a:p>
            <a:r>
              <a:rPr lang="en-US" dirty="0"/>
              <a:t>Artificial Intelligence (AI) is any computer system designed to perform a cognitive or behavioral task historically believed to be one only humans can perform. Generative AI is a term used for recent AI systems that generate significant quantities of content such as text, images, audio, or video from a short input prompt, usually text.</a:t>
            </a:r>
          </a:p>
          <a:p>
            <a:r>
              <a:rPr lang="en-US" dirty="0"/>
              <a:t>Because this course aims to provide a hands-on experience similar to working in industry, generative AI can be used for assistance with code. However, it is forbidden for any written assignments, including retrospectives, reflections, and reviews. Students have the responsibility to review all AI output for inaccuracies and bias, both of which are persistent problems with current tools. Students must provide attribution for any submitted content from a generative AI tool, including the name of the tool and date of access. Failure to do so shall be considered an act of academic dishonesty.</a:t>
            </a:r>
          </a:p>
        </p:txBody>
      </p:sp>
    </p:spTree>
    <p:extLst>
      <p:ext uri="{BB962C8B-B14F-4D97-AF65-F5344CB8AC3E}">
        <p14:creationId xmlns:p14="http://schemas.microsoft.com/office/powerpoint/2010/main" val="159237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reach me?</a:t>
            </a:r>
          </a:p>
        </p:txBody>
      </p:sp>
      <p:sp>
        <p:nvSpPr>
          <p:cNvPr id="3" name="Content Placeholder 2"/>
          <p:cNvSpPr>
            <a:spLocks noGrp="1"/>
          </p:cNvSpPr>
          <p:nvPr>
            <p:ph idx="1"/>
          </p:nvPr>
        </p:nvSpPr>
        <p:spPr/>
        <p:txBody>
          <a:bodyPr>
            <a:normAutofit fontScale="92500" lnSpcReduction="20000"/>
          </a:bodyPr>
          <a:lstStyle/>
          <a:p>
            <a:r>
              <a:rPr lang="en-US" b="1" dirty="0"/>
              <a:t>E-mail:</a:t>
            </a:r>
            <a:r>
              <a:rPr lang="en-US" dirty="0"/>
              <a:t>		</a:t>
            </a:r>
            <a:r>
              <a:rPr lang="en-US" dirty="0">
                <a:latin typeface="Courier New" pitchFamily="49" charset="0"/>
                <a:cs typeface="Courier New" pitchFamily="49" charset="0"/>
              </a:rPr>
              <a:t>wittman1@otterbein.edu</a:t>
            </a:r>
          </a:p>
          <a:p>
            <a:r>
              <a:rPr lang="en-US" b="1" dirty="0"/>
              <a:t>Office:	</a:t>
            </a:r>
            <a:r>
              <a:rPr lang="en-US" dirty="0"/>
              <a:t>	Art &amp; Communication C123</a:t>
            </a:r>
          </a:p>
          <a:p>
            <a:r>
              <a:rPr lang="en-US" b="1" dirty="0"/>
              <a:t>Phone:	</a:t>
            </a:r>
            <a:r>
              <a:rPr lang="en-US" dirty="0"/>
              <a:t>	(614) 823-2944</a:t>
            </a:r>
          </a:p>
          <a:p>
            <a:r>
              <a:rPr lang="en-US" b="1" dirty="0"/>
              <a:t>Office hours:	MWF</a:t>
            </a:r>
            <a:r>
              <a:rPr lang="en-US" dirty="0"/>
              <a:t>	10:15 – 11:15 a.m.,</a:t>
            </a:r>
          </a:p>
          <a:p>
            <a:pPr marL="118872" indent="0">
              <a:buNone/>
            </a:pPr>
            <a:r>
              <a:rPr lang="en-US" b="1" dirty="0"/>
              <a:t>			MW	</a:t>
            </a:r>
            <a:r>
              <a:rPr lang="en-US" dirty="0"/>
              <a:t>3:00 – 4:00 p.m.,</a:t>
            </a:r>
            <a:endParaRPr lang="en-US" b="1" dirty="0"/>
          </a:p>
          <a:p>
            <a:pPr marL="118872" indent="0">
              <a:buNone/>
            </a:pPr>
            <a:r>
              <a:rPr lang="en-US" b="1" dirty="0"/>
              <a:t>			F	</a:t>
            </a:r>
            <a:r>
              <a:rPr lang="en-US" dirty="0"/>
              <a:t>3:00 – 5:00 p.m.,</a:t>
            </a:r>
          </a:p>
          <a:p>
            <a:pPr marL="118872" indent="0">
              <a:buNone/>
            </a:pPr>
            <a:r>
              <a:rPr lang="en-US" b="1" dirty="0"/>
              <a:t>			T	</a:t>
            </a:r>
            <a:r>
              <a:rPr lang="en-US" dirty="0"/>
              <a:t>10:00 – 11:15 a.m.,</a:t>
            </a:r>
          </a:p>
          <a:p>
            <a:pPr marL="118872" indent="0">
              <a:buNone/>
            </a:pPr>
            <a:r>
              <a:rPr lang="en-US" b="1" dirty="0"/>
              <a:t>			TR</a:t>
            </a:r>
            <a:r>
              <a:rPr lang="en-US" dirty="0"/>
              <a:t>	2:00 – 4:00 p.m.,</a:t>
            </a:r>
          </a:p>
          <a:p>
            <a:pPr marL="118872" indent="0">
              <a:buNone/>
            </a:pPr>
            <a:r>
              <a:rPr lang="en-US" dirty="0"/>
              <a:t>			and by appointment</a:t>
            </a:r>
          </a:p>
          <a:p>
            <a:r>
              <a:rPr lang="en-US" b="1" dirty="0"/>
              <a:t>Website:</a:t>
            </a:r>
            <a:r>
              <a:rPr lang="en-US" dirty="0"/>
              <a:t>	</a:t>
            </a:r>
          </a:p>
          <a:p>
            <a:pPr>
              <a:buNone/>
            </a:pPr>
            <a:r>
              <a:rPr lang="en-US" dirty="0"/>
              <a:t>		</a:t>
            </a:r>
            <a:r>
              <a:rPr lang="en-US" dirty="0">
                <a:latin typeface="Courier New" pitchFamily="49" charset="0"/>
                <a:cs typeface="Courier New" pitchFamily="49" charset="0"/>
              </a:rPr>
              <a:t>http://faculty.otterbein.edu/wittman1/</a:t>
            </a:r>
            <a:r>
              <a:rPr lang="en-US" b="1" dirty="0"/>
              <a:t>			</a:t>
            </a:r>
            <a:endParaRPr lang="en-US" dirty="0"/>
          </a:p>
        </p:txBody>
      </p:sp>
    </p:spTree>
    <p:extLst>
      <p:ext uri="{BB962C8B-B14F-4D97-AF65-F5344CB8AC3E}">
        <p14:creationId xmlns:p14="http://schemas.microsoft.com/office/powerpoint/2010/main" val="2143952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Services</a:t>
            </a:r>
          </a:p>
        </p:txBody>
      </p:sp>
      <p:sp>
        <p:nvSpPr>
          <p:cNvPr id="3" name="Content Placeholder 2"/>
          <p:cNvSpPr>
            <a:spLocks noGrp="1"/>
          </p:cNvSpPr>
          <p:nvPr>
            <p:ph idx="1"/>
          </p:nvPr>
        </p:nvSpPr>
        <p:spPr/>
        <p:txBody>
          <a:bodyPr>
            <a:normAutofit fontScale="92500" lnSpcReduction="20000"/>
          </a:bodyPr>
          <a:lstStyle/>
          <a:p>
            <a:r>
              <a:rPr lang="en-US" dirty="0"/>
              <a:t>The University has a continuing commitment to providing access and reasonable accommodations for students with disabilities, including mental health diagnoses and chronic or temporary medical conditions. Students who may need accommodations or would like referrals to explore a potential diagnosis are urged to contact Disability Services (DS) as soon as possible. DS will facilitate accommodations and assist the instructor in minimizing barriers to provide an accessible educational experience. Please contact DS at </a:t>
            </a:r>
            <a:r>
              <a:rPr lang="en-US" u="sng" dirty="0">
                <a:solidFill>
                  <a:schemeClr val="tx2"/>
                </a:solidFill>
                <a:hlinkClick r:id="rId2">
                  <a:extLst>
                    <a:ext uri="{A12FA001-AC4F-418D-AE19-62706E023703}">
                      <ahyp:hlinkClr xmlns:ahyp="http://schemas.microsoft.com/office/drawing/2018/hyperlinkcolor" val="tx"/>
                    </a:ext>
                  </a:extLst>
                </a:hlinkClick>
              </a:rPr>
              <a:t>DisabilityServices@otterbein.edu</a:t>
            </a:r>
            <a:r>
              <a:rPr lang="en-US" dirty="0"/>
              <a:t>. More info can also be found </a:t>
            </a:r>
            <a:r>
              <a:rPr lang="en-US" u="sng" dirty="0">
                <a:solidFill>
                  <a:schemeClr val="tx2"/>
                </a:solidFill>
                <a:hlinkClick r:id="rId3">
                  <a:extLst>
                    <a:ext uri="{A12FA001-AC4F-418D-AE19-62706E023703}">
                      <ahyp:hlinkClr xmlns:ahyp="http://schemas.microsoft.com/office/drawing/2018/hyperlinkcolor" val="tx"/>
                    </a:ext>
                  </a:extLst>
                </a:hlinkClick>
              </a:rPr>
              <a:t>here</a:t>
            </a:r>
            <a:r>
              <a:rPr lang="en-US" dirty="0"/>
              <a:t>. Your instructor is happy to discuss accommodations privately with you as well. </a:t>
            </a:r>
            <a:endParaRPr lang="en-US" b="1" dirty="0"/>
          </a:p>
        </p:txBody>
      </p:sp>
    </p:spTree>
    <p:extLst>
      <p:ext uri="{BB962C8B-B14F-4D97-AF65-F5344CB8AC3E}">
        <p14:creationId xmlns:p14="http://schemas.microsoft.com/office/powerpoint/2010/main" val="501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Housekeeping</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014444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Form teams!</a:t>
            </a:r>
          </a:p>
        </p:txBody>
      </p:sp>
      <p:sp>
        <p:nvSpPr>
          <p:cNvPr id="5" name="Content Placeholder 4"/>
          <p:cNvSpPr>
            <a:spLocks noGrp="1"/>
          </p:cNvSpPr>
          <p:nvPr>
            <p:ph idx="1"/>
          </p:nvPr>
        </p:nvSpPr>
        <p:spPr/>
        <p:txBody>
          <a:bodyPr/>
          <a:lstStyle/>
          <a:p>
            <a:r>
              <a:rPr lang="en-US" dirty="0"/>
              <a:t>You are not required to be on the same teams as last semester</a:t>
            </a:r>
          </a:p>
          <a:p>
            <a:r>
              <a:rPr lang="en-US" dirty="0"/>
              <a:t>But you are free to be</a:t>
            </a:r>
          </a:p>
          <a:p>
            <a:r>
              <a:rPr lang="en-US" dirty="0"/>
              <a:t>Please use Brightspace to record the teams so that I have a record of it</a:t>
            </a:r>
          </a:p>
          <a:p>
            <a:r>
              <a:rPr lang="en-US" dirty="0"/>
              <a:t>There will be three teams with four members and two teams with five</a:t>
            </a:r>
          </a:p>
        </p:txBody>
      </p:sp>
    </p:spTree>
    <p:extLst>
      <p:ext uri="{BB962C8B-B14F-4D97-AF65-F5344CB8AC3E}">
        <p14:creationId xmlns:p14="http://schemas.microsoft.com/office/powerpoint/2010/main" val="414034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Available projects</a:t>
            </a:r>
          </a:p>
        </p:txBody>
      </p:sp>
      <p:sp>
        <p:nvSpPr>
          <p:cNvPr id="3" name="Content Placeholder 2"/>
          <p:cNvSpPr>
            <a:spLocks noGrp="1"/>
          </p:cNvSpPr>
          <p:nvPr>
            <p:ph idx="1"/>
          </p:nvPr>
        </p:nvSpPr>
        <p:spPr/>
        <p:txBody>
          <a:bodyPr>
            <a:normAutofit/>
          </a:bodyPr>
          <a:lstStyle/>
          <a:p>
            <a:pPr marL="633222" indent="-514350">
              <a:buFont typeface="+mj-lt"/>
              <a:buAutoNum type="arabicPeriod"/>
            </a:pPr>
            <a:r>
              <a:rPr lang="en-US" dirty="0"/>
              <a:t>Matching tool for scheduling Hebrew tutors with their students</a:t>
            </a:r>
          </a:p>
          <a:p>
            <a:pPr marL="633222" indent="-514350">
              <a:buFont typeface="+mj-lt"/>
              <a:buAutoNum type="arabicPeriod"/>
            </a:pPr>
            <a:r>
              <a:rPr lang="en-US" dirty="0"/>
              <a:t>Tool for tracking required activities for Otterbein professors</a:t>
            </a:r>
          </a:p>
          <a:p>
            <a:pPr marL="633222" indent="-514350">
              <a:buFont typeface="+mj-lt"/>
              <a:buAutoNum type="arabicPeriod"/>
            </a:pPr>
            <a:r>
              <a:rPr lang="en-US" dirty="0"/>
              <a:t>Tool for Education Department to record information for student teachers</a:t>
            </a:r>
          </a:p>
          <a:p>
            <a:pPr marL="633222" indent="-514350">
              <a:buFont typeface="+mj-lt"/>
              <a:buAutoNum type="arabicPeriod"/>
            </a:pPr>
            <a:r>
              <a:rPr lang="en-US" dirty="0"/>
              <a:t>Tool to scrape Banner to show which INST and Skills courses are still available</a:t>
            </a:r>
          </a:p>
          <a:p>
            <a:pPr marL="633222" indent="-514350">
              <a:buFont typeface="+mj-lt"/>
              <a:buAutoNum type="arabicPeriod"/>
            </a:pPr>
            <a:r>
              <a:rPr lang="en-US" dirty="0"/>
              <a:t>Tracking volunteers for Office of Student Engagement</a:t>
            </a:r>
          </a:p>
        </p:txBody>
      </p:sp>
    </p:spTree>
    <p:extLst>
      <p:ext uri="{BB962C8B-B14F-4D97-AF65-F5344CB8AC3E}">
        <p14:creationId xmlns:p14="http://schemas.microsoft.com/office/powerpoint/2010/main" val="202263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p:txBody>
          <a:bodyPr>
            <a:normAutofit/>
          </a:bodyPr>
          <a:lstStyle/>
          <a:p>
            <a:r>
              <a:rPr lang="en-US" dirty="0"/>
              <a:t>Form teams</a:t>
            </a:r>
          </a:p>
          <a:p>
            <a:r>
              <a:rPr lang="en-US" dirty="0"/>
              <a:t>Pick projects</a:t>
            </a:r>
          </a:p>
          <a:p>
            <a:r>
              <a:rPr lang="en-US" dirty="0"/>
              <a:t>Contact clients as soon as possible</a:t>
            </a:r>
          </a:p>
          <a:p>
            <a:pPr marL="118872" indent="0">
              <a:buNone/>
            </a:pPr>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you?</a:t>
            </a:r>
          </a:p>
        </p:txBody>
      </p:sp>
      <p:graphicFrame>
        <p:nvGraphicFramePr>
          <p:cNvPr id="3" name="Chart 2"/>
          <p:cNvGraphicFramePr/>
          <p:nvPr>
            <p:extLst>
              <p:ext uri="{D42A27DB-BD31-4B8C-83A1-F6EECF244321}">
                <p14:modId xmlns:p14="http://schemas.microsoft.com/office/powerpoint/2010/main" val="3559244260"/>
              </p:ext>
            </p:extLst>
          </p:nvPr>
        </p:nvGraphicFramePr>
        <p:xfrm>
          <a:off x="1981200" y="1676400"/>
          <a:ext cx="81534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t>What's the purpose of this class?</a:t>
            </a:r>
          </a:p>
          <a:p>
            <a:r>
              <a:rPr lang="en-US" dirty="0"/>
              <a:t>What do you want to get out of it?</a:t>
            </a:r>
          </a:p>
          <a:p>
            <a:r>
              <a:rPr lang="en-US" dirty="0"/>
              <a:t>How would you like it to be different from COMP 3100?</a:t>
            </a:r>
          </a:p>
          <a:p>
            <a:r>
              <a:rPr lang="en-US" dirty="0"/>
              <a:t>Do you want to be 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Overview</a:t>
            </a:r>
          </a:p>
        </p:txBody>
      </p:sp>
      <p:sp>
        <p:nvSpPr>
          <p:cNvPr id="4" name="Text Placeholder 3"/>
          <p:cNvSpPr>
            <a:spLocks noGrp="1"/>
          </p:cNvSpPr>
          <p:nvPr>
            <p:ph type="body"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Course focuses</a:t>
            </a:r>
          </a:p>
        </p:txBody>
      </p:sp>
      <p:sp>
        <p:nvSpPr>
          <p:cNvPr id="5" name="Content Placeholder 4"/>
          <p:cNvSpPr>
            <a:spLocks noGrp="1"/>
          </p:cNvSpPr>
          <p:nvPr>
            <p:ph idx="1"/>
          </p:nvPr>
        </p:nvSpPr>
        <p:spPr/>
        <p:txBody>
          <a:bodyPr numCol="1">
            <a:normAutofit/>
          </a:bodyPr>
          <a:lstStyle/>
          <a:p>
            <a:r>
              <a:rPr lang="en-US" sz="3900" dirty="0"/>
              <a:t>Agile software development</a:t>
            </a:r>
          </a:p>
          <a:p>
            <a:r>
              <a:rPr lang="en-US" sz="3900" dirty="0"/>
              <a:t>Testing</a:t>
            </a:r>
          </a:p>
          <a:p>
            <a:r>
              <a:rPr lang="en-US" sz="3900" dirty="0"/>
              <a:t>Meeting client requirements</a:t>
            </a:r>
          </a:p>
          <a:p>
            <a:r>
              <a:rPr lang="en-US" sz="3900" dirty="0"/>
              <a:t>Working as a team</a:t>
            </a:r>
          </a:p>
          <a:p>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a:t>
            </a:r>
          </a:p>
        </p:txBody>
      </p:sp>
      <p:sp>
        <p:nvSpPr>
          <p:cNvPr id="3" name="Content Placeholder 2"/>
          <p:cNvSpPr>
            <a:spLocks noGrp="1"/>
          </p:cNvSpPr>
          <p:nvPr>
            <p:ph idx="1"/>
          </p:nvPr>
        </p:nvSpPr>
        <p:spPr/>
        <p:txBody>
          <a:bodyPr>
            <a:normAutofit/>
          </a:bodyPr>
          <a:lstStyle/>
          <a:p>
            <a:r>
              <a:rPr lang="en-US" dirty="0"/>
              <a:t>For more information, visit the webpage: </a:t>
            </a:r>
            <a:r>
              <a:rPr lang="en-US" sz="2800" dirty="0">
                <a:latin typeface="Courier New" pitchFamily="49" charset="0"/>
                <a:cs typeface="Courier New" pitchFamily="49" charset="0"/>
              </a:rPr>
              <a:t>http://faculty.otterbein.edu/wittman1/comp4100</a:t>
            </a:r>
          </a:p>
          <a:p>
            <a:endParaRPr lang="en-US" dirty="0"/>
          </a:p>
          <a:p>
            <a:r>
              <a:rPr lang="en-US" dirty="0"/>
              <a:t>The webpage will contain:</a:t>
            </a:r>
          </a:p>
          <a:p>
            <a:pPr lvl="1"/>
            <a:r>
              <a:rPr lang="en-US" dirty="0"/>
              <a:t>The most current schedule</a:t>
            </a:r>
          </a:p>
          <a:p>
            <a:pPr lvl="1"/>
            <a:r>
              <a:rPr lang="en-US" dirty="0"/>
              <a:t>Notes available for download</a:t>
            </a:r>
          </a:p>
          <a:p>
            <a:pPr lvl="1"/>
            <a:r>
              <a:rPr lang="en-US" dirty="0"/>
              <a:t>Reminders about projects and assignments</a:t>
            </a:r>
          </a:p>
          <a:p>
            <a:pPr lvl="1"/>
            <a:r>
              <a:rPr lang="en-US" dirty="0"/>
              <a:t>Syllabus </a:t>
            </a:r>
            <a:r>
              <a:rPr lang="en-US" sz="2400" dirty="0"/>
              <a:t>(you can request a printed copy if you like)</a:t>
            </a:r>
          </a:p>
          <a:p>
            <a:pPr lvl="1"/>
            <a:r>
              <a:rPr lang="en-US" dirty="0"/>
              <a:t>Detailed policies and guidelines</a:t>
            </a:r>
          </a:p>
          <a:p>
            <a:pPr marL="457200" lvl="1"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Projects</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4F81B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5541</TotalTime>
  <Words>1970</Words>
  <Application>Microsoft Office PowerPoint</Application>
  <PresentationFormat>Widescreen</PresentationFormat>
  <Paragraphs>346</Paragraphs>
  <Slides>35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Calibri</vt:lpstr>
      <vt:lpstr>Corbel</vt:lpstr>
      <vt:lpstr>Courier New</vt:lpstr>
      <vt:lpstr>Times New Roman</vt:lpstr>
      <vt:lpstr>Wingdings</vt:lpstr>
      <vt:lpstr>Wingdings 2</vt:lpstr>
      <vt:lpstr>Wingdings 3</vt:lpstr>
      <vt:lpstr>Module</vt:lpstr>
      <vt:lpstr>COMP 4100</vt:lpstr>
      <vt:lpstr>Who am I?</vt:lpstr>
      <vt:lpstr>How can you reach me?</vt:lpstr>
      <vt:lpstr>Who are you?</vt:lpstr>
      <vt:lpstr>Why are we here?</vt:lpstr>
      <vt:lpstr>Course Overview</vt:lpstr>
      <vt:lpstr>Course focuses</vt:lpstr>
      <vt:lpstr>More information</vt:lpstr>
      <vt:lpstr>Projects</vt:lpstr>
      <vt:lpstr>One giant project</vt:lpstr>
      <vt:lpstr>Initial product backlog</vt:lpstr>
      <vt:lpstr>Sprints</vt:lpstr>
      <vt:lpstr>Roles</vt:lpstr>
      <vt:lpstr>Sprint grading</vt:lpstr>
      <vt:lpstr>Product Owner grading</vt:lpstr>
      <vt:lpstr>Scrum Master grading</vt:lpstr>
      <vt:lpstr>Turning in projects</vt:lpstr>
      <vt:lpstr>Sprint review document</vt:lpstr>
      <vt:lpstr>Sprint retrospective document</vt:lpstr>
      <vt:lpstr>Sprint reflection forms</vt:lpstr>
      <vt:lpstr>Final presentation</vt:lpstr>
      <vt:lpstr>Course Schedule</vt:lpstr>
      <vt:lpstr>Tentative schedule</vt:lpstr>
      <vt:lpstr>Policies</vt:lpstr>
      <vt:lpstr>Grading breakdown</vt:lpstr>
      <vt:lpstr>Grading scale</vt:lpstr>
      <vt:lpstr>Attendance</vt:lpstr>
      <vt:lpstr>Academic dishonesty</vt:lpstr>
      <vt:lpstr>AI statement</vt:lpstr>
      <vt:lpstr>Disability Services</vt:lpstr>
      <vt:lpstr>Housekeeping</vt:lpstr>
      <vt:lpstr>Form teams!</vt:lpstr>
      <vt:lpstr>Available projects</vt:lpstr>
      <vt:lpstr>Upcoming</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285</cp:revision>
  <dcterms:created xsi:type="dcterms:W3CDTF">2009-08-24T20:26:10Z</dcterms:created>
  <dcterms:modified xsi:type="dcterms:W3CDTF">2025-01-12T16:50:10Z</dcterms:modified>
</cp:coreProperties>
</file>